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4"/>
  </p:notesMasterIdLst>
  <p:sldIdLst>
    <p:sldId id="256" r:id="rId3"/>
    <p:sldId id="339" r:id="rId4"/>
    <p:sldId id="333" r:id="rId5"/>
    <p:sldId id="334" r:id="rId6"/>
    <p:sldId id="396" r:id="rId7"/>
    <p:sldId id="307" r:id="rId8"/>
    <p:sldId id="397" r:id="rId9"/>
    <p:sldId id="398" r:id="rId10"/>
    <p:sldId id="332" r:id="rId11"/>
    <p:sldId id="348" r:id="rId12"/>
    <p:sldId id="367" r:id="rId13"/>
    <p:sldId id="368" r:id="rId14"/>
    <p:sldId id="349" r:id="rId15"/>
    <p:sldId id="297" r:id="rId16"/>
    <p:sldId id="350" r:id="rId17"/>
    <p:sldId id="263" r:id="rId18"/>
    <p:sldId id="400" r:id="rId19"/>
    <p:sldId id="343" r:id="rId20"/>
    <p:sldId id="362" r:id="rId21"/>
    <p:sldId id="399" r:id="rId22"/>
    <p:sldId id="401" r:id="rId23"/>
    <p:sldId id="402" r:id="rId24"/>
    <p:sldId id="381" r:id="rId25"/>
    <p:sldId id="392" r:id="rId26"/>
    <p:sldId id="389" r:id="rId27"/>
    <p:sldId id="390" r:id="rId28"/>
    <p:sldId id="391" r:id="rId29"/>
    <p:sldId id="260" r:id="rId30"/>
    <p:sldId id="361" r:id="rId31"/>
    <p:sldId id="363" r:id="rId32"/>
    <p:sldId id="36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4" autoAdjust="0"/>
    <p:restoredTop sz="94671" autoAdjust="0"/>
  </p:normalViewPr>
  <p:slideViewPr>
    <p:cSldViewPr>
      <p:cViewPr>
        <p:scale>
          <a:sx n="70" d="100"/>
          <a:sy n="70" d="100"/>
        </p:scale>
        <p:origin x="-680" y="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895023074065288"/>
          <c:y val="3.092257217847769E-2"/>
          <c:w val="0.73552107998263294"/>
          <c:h val="0.724048743907011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 birth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Age at ART initiation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0-2 mo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Age at ART initiation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2-4 mo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Age at ART initiation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4-6 mo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Age at ART initiation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&gt;6 mo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Age at ART initiation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836672"/>
        <c:axId val="148417152"/>
      </c:barChart>
      <c:catAx>
        <c:axId val="14583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417152"/>
        <c:crosses val="autoZero"/>
        <c:auto val="1"/>
        <c:lblAlgn val="ctr"/>
        <c:lblOffset val="100"/>
        <c:noMultiLvlLbl val="0"/>
      </c:catAx>
      <c:valAx>
        <c:axId val="14841715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58366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 b="1" i="0" baseline="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Location</c:v>
                </c:pt>
              </c:strCache>
            </c:strRef>
          </c:tx>
          <c:dLbls>
            <c:dLbl>
              <c:idx val="2"/>
              <c:layout>
                <c:manualLayout>
                  <c:x val="9.8073612891411824E-2"/>
                  <c:y val="-0.2358621742049685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N</c:v>
                </c:pt>
                <c:pt idx="1">
                  <c:v>NE</c:v>
                </c:pt>
                <c:pt idx="2">
                  <c:v>S</c:v>
                </c:pt>
                <c:pt idx="3">
                  <c:v>Central</c:v>
                </c:pt>
                <c:pt idx="4">
                  <c:v>HIVNAT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13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dirty="0"/>
              <a:t>Risk of </a:t>
            </a:r>
            <a:r>
              <a:rPr lang="en-US" dirty="0" smtClean="0"/>
              <a:t>MTCT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Risk of MTC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3"/>
                <c:pt idx="0">
                  <c:v>High</c:v>
                </c:pt>
                <c:pt idx="1">
                  <c:v>Standard</c:v>
                </c:pt>
                <c:pt idx="2">
                  <c:v>UNK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</c:v>
                </c:pt>
                <c:pt idx="1">
                  <c:v>14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3"/>
        <c:delete val="1"/>
      </c:legendEntry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E14AE-DA78-4C1B-ADB5-413A2ECADECB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0418B-5749-400A-8435-59A75C0C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5A6C7-3CE1-403C-8CC7-3BEE4C7B7E9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0418B-5749-400A-8435-59A75C0C6B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00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ข้อมูลจาก</a:t>
            </a:r>
            <a:r>
              <a:rPr lang="th-TH" baseline="0" dirty="0" smtClean="0"/>
              <a:t> </a:t>
            </a:r>
            <a:r>
              <a:rPr lang="en-US" baseline="0" dirty="0" smtClean="0"/>
              <a:t>file </a:t>
            </a:r>
            <a:r>
              <a:rPr lang="th-TH" baseline="0" dirty="0" smtClean="0"/>
              <a:t>ที่ดาให้มา เมื่อ </a:t>
            </a:r>
            <a:r>
              <a:rPr lang="en-US" baseline="0" dirty="0" smtClean="0"/>
              <a:t>5 Nov </a:t>
            </a:r>
            <a:r>
              <a:rPr lang="th-TH" baseline="0" dirty="0" smtClean="0"/>
              <a:t>มีเคส </a:t>
            </a:r>
            <a:r>
              <a:rPr lang="en-US" baseline="0" dirty="0" smtClean="0"/>
              <a:t>+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25 </a:t>
            </a:r>
            <a:r>
              <a:rPr lang="th-TH" baseline="0" dirty="0" smtClean="0"/>
              <a:t>ราย รอปิดข้อมูลถึงปลายเดือน พย </a:t>
            </a:r>
          </a:p>
          <a:p>
            <a:r>
              <a:rPr lang="th-TH" baseline="0" dirty="0" smtClean="0"/>
              <a:t>แล้วช่วยตอบคำถามใน </a:t>
            </a:r>
            <a:r>
              <a:rPr lang="en-US" baseline="0" dirty="0" smtClean="0"/>
              <a:t>list  </a:t>
            </a:r>
            <a:r>
              <a:rPr lang="th-TH" baseline="0" dirty="0" smtClean="0"/>
              <a:t>โดยตัวหาร คือ จำนวนเคสที่ติดเชื้อ </a:t>
            </a:r>
            <a:r>
              <a:rPr lang="en-US" baseline="0" dirty="0" smtClean="0"/>
              <a:t>(N)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76D26-3BAF-4CF4-B573-084EA3DDCFF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2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r_ri_vaa@hotmail.com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0418B-5749-400A-8435-59A75C0C6B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8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CDA1-64C4-432F-B979-D815510D3ADB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5CB6-0A07-4F38-AA34-04E2D1BBA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6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CDA1-64C4-432F-B979-D815510D3ADB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5CB6-0A07-4F38-AA34-04E2D1BBA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9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CDA1-64C4-432F-B979-D815510D3ADB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5CB6-0A07-4F38-AA34-04E2D1BBA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74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27933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4779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25261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3903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47642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08102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635038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9204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CDA1-64C4-432F-B979-D815510D3ADB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5CB6-0A07-4F38-AA34-04E2D1BBA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74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321909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A4F929-BBB8-4FEC-825F-A34E389B343A}" type="datetimeFigureOut">
              <a:rPr lang="en-US" smtClean="0">
                <a:solidFill>
                  <a:srgbClr val="FFC000"/>
                </a:solidFill>
                <a:cs typeface="Arial" pitchFamily="-95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27/04/2015</a:t>
            </a:fld>
            <a:endParaRPr lang="en-US">
              <a:solidFill>
                <a:srgbClr val="FFC000"/>
              </a:solidFill>
              <a:cs typeface="Arial" pitchFamily="-9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C000"/>
              </a:solidFill>
              <a:cs typeface="Arial" pitchFamily="-9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C65082-4F34-4E0B-837C-133F29B1ABA0}" type="slidenum">
              <a:rPr lang="en-US" smtClean="0">
                <a:solidFill>
                  <a:srgbClr val="FFC000"/>
                </a:solidFill>
                <a:cs typeface="Arial" pitchFamily="-95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C000"/>
              </a:solidFill>
              <a:cs typeface="Arial" pitchFamily="-9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2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C000"/>
              </a:solidFill>
              <a:cs typeface="Arial" pitchFamily="-95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C000"/>
              </a:solidFill>
              <a:cs typeface="Arial" pitchFamily="-95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F4A052-D7A0-4380-8D72-1DED01C84B5F}" type="slidenum">
              <a:rPr lang="en-US" altLang="en-US">
                <a:solidFill>
                  <a:srgbClr val="FFC000"/>
                </a:solidFill>
                <a:cs typeface="Arial" pitchFamily="-95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C000"/>
              </a:solidFill>
              <a:cs typeface="Arial" pitchFamily="-9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24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AE69DF-CEE2-409D-8ABC-4B61C0D8D887}" type="datetimeFigureOut">
              <a:rPr lang="en-US" smtClean="0">
                <a:solidFill>
                  <a:srgbClr val="FFC000"/>
                </a:solidFill>
                <a:cs typeface="Arial" pitchFamily="-95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27/04/2015</a:t>
            </a:fld>
            <a:endParaRPr lang="en-US">
              <a:solidFill>
                <a:srgbClr val="FFC000"/>
              </a:solidFill>
              <a:cs typeface="Arial" pitchFamily="-95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C000"/>
              </a:solidFill>
              <a:cs typeface="Arial" pitchFamily="-95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1A2BF1-E19E-4B37-BF67-519D121223A8}" type="slidenum">
              <a:rPr lang="en-US" smtClean="0">
                <a:solidFill>
                  <a:srgbClr val="FFC000"/>
                </a:solidFill>
                <a:cs typeface="Arial" pitchFamily="-95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C000"/>
              </a:solidFill>
              <a:cs typeface="Arial" pitchFamily="-9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9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CDA1-64C4-432F-B979-D815510D3ADB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5CB6-0A07-4F38-AA34-04E2D1BBA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9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CDA1-64C4-432F-B979-D815510D3ADB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5CB6-0A07-4F38-AA34-04E2D1BBA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7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CDA1-64C4-432F-B979-D815510D3ADB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5CB6-0A07-4F38-AA34-04E2D1BBA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6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CDA1-64C4-432F-B979-D815510D3ADB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5CB6-0A07-4F38-AA34-04E2D1BBA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3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CDA1-64C4-432F-B979-D815510D3ADB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5CB6-0A07-4F38-AA34-04E2D1BBA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2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CDA1-64C4-432F-B979-D815510D3ADB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5CB6-0A07-4F38-AA34-04E2D1BBA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9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CDA1-64C4-432F-B979-D815510D3ADB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5CB6-0A07-4F38-AA34-04E2D1BBA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9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0CDA1-64C4-432F-B979-D815510D3ADB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D5CB6-0A07-4F38-AA34-04E2D1BBA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1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00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  <p:sldLayoutId id="2147483675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95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95" charset="0"/>
        <a:buChar char="–"/>
        <a:defRPr sz="2800" kern="1200">
          <a:solidFill>
            <a:schemeClr val="tx1"/>
          </a:solidFill>
          <a:latin typeface="+mn-lt"/>
          <a:ea typeface="ＭＳ Ｐゴシック" pitchFamily="-9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95" charset="0"/>
        <a:buChar char="•"/>
        <a:defRPr sz="2400" kern="1200">
          <a:solidFill>
            <a:schemeClr val="tx1"/>
          </a:solidFill>
          <a:latin typeface="+mn-lt"/>
          <a:ea typeface="ＭＳ Ｐゴシック" pitchFamily="-9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95" charset="0"/>
        <a:buChar char="–"/>
        <a:defRPr sz="2000" kern="1200">
          <a:solidFill>
            <a:schemeClr val="tx1"/>
          </a:solidFill>
          <a:latin typeface="+mn-lt"/>
          <a:ea typeface="ＭＳ Ｐゴシック" pitchFamily="-9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95" charset="0"/>
        <a:buChar char="»"/>
        <a:defRPr sz="2000" kern="1200">
          <a:solidFill>
            <a:schemeClr val="tx1"/>
          </a:solidFill>
          <a:latin typeface="+mn-lt"/>
          <a:ea typeface="ＭＳ Ｐゴシック" pitchFamily="-9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qihiv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idszeroportal.org/" TargetMode="External"/><Relationship Id="rId7" Type="http://schemas.openxmlformats.org/officeDocument/2006/relationships/hyperlink" Target="mailto:chawee_phd@yahoo.co.th" TargetMode="External"/><Relationship Id="rId2" Type="http://schemas.openxmlformats.org/officeDocument/2006/relationships/hyperlink" Target="http://pmtct.anamai.moph.go.th/phim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riwat_notee@hotmail.com" TargetMode="External"/><Relationship Id="rId5" Type="http://schemas.openxmlformats.org/officeDocument/2006/relationships/hyperlink" Target="http://napdl.nhso.go.th/NAPDownload/" TargetMode="External"/><Relationship Id="rId4" Type="http://schemas.openxmlformats.org/officeDocument/2006/relationships/hyperlink" Target="http://www.cqihiv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895600"/>
            <a:ext cx="7772400" cy="147002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Active Case Management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for </a:t>
            </a:r>
            <a:r>
              <a:rPr lang="en-US" sz="2000" dirty="0" err="1" smtClean="0">
                <a:solidFill>
                  <a:schemeClr val="tx2"/>
                </a:solidFill>
              </a:rPr>
              <a:t>eMTCT</a:t>
            </a:r>
            <a:r>
              <a:rPr lang="en-US" sz="2000" dirty="0" smtClean="0">
                <a:solidFill>
                  <a:schemeClr val="tx2"/>
                </a:solidFill>
              </a:rPr>
              <a:t> &amp; Early ART in HIV-infected Infants</a:t>
            </a:r>
            <a:r>
              <a:rPr lang="th-TH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for HIV Cure (ACC)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7696200" cy="1752600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</a:rPr>
              <a:t>ความก้าวหน้า</a:t>
            </a:r>
            <a:endParaRPr lang="en-US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</a:rPr>
              <a:t>การจัดการเชิงรุกรายบุคคล</a:t>
            </a:r>
          </a:p>
          <a:p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</a:rPr>
              <a:t>เพื่อยุติการถ่ายทอดเชื้อฯจากแม่สู่ลูกและการเริ่มยาต้านไวรัสแก่ทารกที่ติดเชื้อฯ ให้เร็วที่สุด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71047"/>
            <a:ext cx="2519362" cy="23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6002823"/>
            <a:ext cx="39624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Follow up Meeting with </a:t>
            </a:r>
            <a:r>
              <a:rPr lang="en-US" dirty="0" smtClean="0"/>
              <a:t>Region 5</a:t>
            </a:r>
            <a:endParaRPr lang="en-US" dirty="0" smtClean="0"/>
          </a:p>
          <a:p>
            <a:r>
              <a:rPr lang="en-US" sz="2000" dirty="0" smtClean="0"/>
              <a:t>April</a:t>
            </a:r>
            <a:r>
              <a:rPr lang="en-US" sz="2000" dirty="0" smtClean="0"/>
              <a:t> </a:t>
            </a:r>
            <a:r>
              <a:rPr lang="en-US" sz="2000" dirty="0" smtClean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8539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th-TH" sz="4000" dirty="0"/>
              <a:t>การจัดการเชิงรุกเพื่อ </a:t>
            </a:r>
            <a:r>
              <a:rPr lang="en-US" sz="4000" dirty="0" err="1"/>
              <a:t>eMTCT</a:t>
            </a:r>
            <a:r>
              <a:rPr lang="en-US" sz="4000" dirty="0"/>
              <a:t> &amp; </a:t>
            </a:r>
            <a:r>
              <a:rPr lang="en-US" sz="4000" dirty="0" smtClean="0"/>
              <a:t>Early </a:t>
            </a:r>
            <a:r>
              <a:rPr lang="en-US" sz="4000" dirty="0"/>
              <a:t>ART</a:t>
            </a:r>
            <a:r>
              <a:rPr lang="th-TH" sz="4000" dirty="0"/>
              <a:t>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186216" y="1295400"/>
            <a:ext cx="662940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dirty="0"/>
              <a:t>มารดาคลอดติดเชื้อเอชไอ</a:t>
            </a:r>
            <a:r>
              <a:rPr lang="th-TH" sz="2800" dirty="0" smtClean="0"/>
              <a:t>วี/ทารกคลอดจากแม่ติดเชื้อเอชไอวี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131894"/>
            <a:ext cx="2798358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/>
              <a:t>ทารกเสี่ยงสูง </a:t>
            </a:r>
          </a:p>
          <a:p>
            <a:pPr algn="ctr"/>
            <a:r>
              <a:rPr lang="th-TH" sz="2400" dirty="0" smtClean="0"/>
              <a:t>ตรวจตัวอย่างแรกเกิดและรายงานผลทันที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07172" y="3500154"/>
            <a:ext cx="3893023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2400" dirty="0" smtClean="0"/>
              <a:t>ให้ยา</a:t>
            </a:r>
            <a:r>
              <a:rPr lang="en-US" sz="2400" dirty="0" smtClean="0"/>
              <a:t> ARV </a:t>
            </a:r>
            <a:r>
              <a:rPr lang="th-TH" sz="2400" dirty="0" smtClean="0"/>
              <a:t>ลูกตามความเสี่ยง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400" dirty="0" smtClean="0"/>
              <a:t>นัดตรวจ </a:t>
            </a:r>
            <a:r>
              <a:rPr lang="en-US" sz="2400" dirty="0" smtClean="0"/>
              <a:t>PCR </a:t>
            </a:r>
            <a:r>
              <a:rPr lang="th-TH" sz="2400" dirty="0" smtClean="0"/>
              <a:t>ตามความเสี่ยง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400" dirty="0" smtClean="0"/>
              <a:t>ให้การปรึกษาเพื่อป้องกันการขาดนัด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949" y="3495790"/>
            <a:ext cx="3576851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/>
              <a:t>เจาะเลือดทารกแรก</a:t>
            </a:r>
            <a:r>
              <a:rPr lang="th-TH" sz="2400" dirty="0"/>
              <a:t>เกิด</a:t>
            </a:r>
            <a:r>
              <a:rPr lang="th-TH" sz="2400" dirty="0" smtClean="0"/>
              <a:t> </a:t>
            </a:r>
          </a:p>
          <a:p>
            <a:pPr algn="ctr"/>
            <a:r>
              <a:rPr lang="th-TH" sz="2400" dirty="0" smtClean="0"/>
              <a:t>หยดใส่กระดาษซับเลือดเพื่อตรวจ </a:t>
            </a:r>
            <a:r>
              <a:rPr lang="en-US" sz="2400" dirty="0" smtClean="0"/>
              <a:t>HIV-PCR </a:t>
            </a:r>
            <a:r>
              <a:rPr lang="th-TH" sz="2400" dirty="0" smtClean="0"/>
              <a:t>ที่กรมวิทย์ฯ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73695" y="5181600"/>
            <a:ext cx="2694296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/>
              <a:t>ให้การรักษาด้วยยาต้านไวรัสทันที เมื่อผล </a:t>
            </a:r>
            <a:r>
              <a:rPr lang="en-US" sz="2400" dirty="0" smtClean="0"/>
              <a:t>PCR </a:t>
            </a:r>
            <a:r>
              <a:rPr lang="th-TH" sz="2400" dirty="0" smtClean="0"/>
              <a:t>บวก</a:t>
            </a:r>
            <a:endParaRPr lang="en-US" sz="2400" dirty="0"/>
          </a:p>
        </p:txBody>
      </p:sp>
      <p:sp>
        <p:nvSpPr>
          <p:cNvPr id="10" name="Flowchart: Decision 9"/>
          <p:cNvSpPr/>
          <p:nvPr/>
        </p:nvSpPr>
        <p:spPr>
          <a:xfrm>
            <a:off x="2259273" y="2105505"/>
            <a:ext cx="4495798" cy="105289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/>
              <a:t>ประเมินความเสี่ยง</a:t>
            </a:r>
            <a:endParaRPr lang="en-US" sz="2800" dirty="0"/>
          </a:p>
        </p:txBody>
      </p:sp>
      <p:cxnSp>
        <p:nvCxnSpPr>
          <p:cNvPr id="15" name="Elbow Connector 14"/>
          <p:cNvCxnSpPr>
            <a:endCxn id="6" idx="0"/>
          </p:cNvCxnSpPr>
          <p:nvPr/>
        </p:nvCxnSpPr>
        <p:spPr>
          <a:xfrm>
            <a:off x="5634251" y="2848126"/>
            <a:ext cx="819433" cy="65202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7" idx="0"/>
          </p:cNvCxnSpPr>
          <p:nvPr/>
        </p:nvCxnSpPr>
        <p:spPr>
          <a:xfrm rot="10800000" flipV="1">
            <a:off x="2326375" y="2848126"/>
            <a:ext cx="1462584" cy="6476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5" idx="0"/>
          </p:cNvCxnSpPr>
          <p:nvPr/>
        </p:nvCxnSpPr>
        <p:spPr>
          <a:xfrm>
            <a:off x="1924333" y="4696119"/>
            <a:ext cx="8246" cy="435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</p:cNvCxnSpPr>
          <p:nvPr/>
        </p:nvCxnSpPr>
        <p:spPr>
          <a:xfrm>
            <a:off x="6453684" y="4700483"/>
            <a:ext cx="0" cy="3991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58317" y="6147557"/>
            <a:ext cx="4002775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/>
              <a:t>ปรับระบบบริการเพื่อลดการถ่ายทอดเชื้อฯจากแม่สู่ลูก</a:t>
            </a:r>
            <a:endParaRPr lang="en-US" sz="2000" dirty="0"/>
          </a:p>
        </p:txBody>
      </p:sp>
      <p:cxnSp>
        <p:nvCxnSpPr>
          <p:cNvPr id="32" name="Straight Connector 31"/>
          <p:cNvCxnSpPr>
            <a:stCxn id="4" idx="2"/>
            <a:endCxn id="10" idx="0"/>
          </p:cNvCxnSpPr>
          <p:nvPr/>
        </p:nvCxnSpPr>
        <p:spPr>
          <a:xfrm>
            <a:off x="4500916" y="1818620"/>
            <a:ext cx="6256" cy="286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848600" y="4700483"/>
            <a:ext cx="0" cy="14470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29283" y="5284546"/>
            <a:ext cx="131644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PCR </a:t>
            </a:r>
            <a:r>
              <a:rPr lang="th-TH" sz="2400" dirty="0" smtClean="0"/>
              <a:t>บวก</a:t>
            </a:r>
            <a:endParaRPr lang="en-US" sz="2400" dirty="0"/>
          </a:p>
        </p:txBody>
      </p:sp>
      <p:sp>
        <p:nvSpPr>
          <p:cNvPr id="45" name="Right Arrow 44"/>
          <p:cNvSpPr/>
          <p:nvPr/>
        </p:nvSpPr>
        <p:spPr>
          <a:xfrm>
            <a:off x="3057666" y="5424020"/>
            <a:ext cx="371617" cy="3080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6769676">
            <a:off x="4217370" y="4782613"/>
            <a:ext cx="690299" cy="35129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4672508" y="5409257"/>
            <a:ext cx="371617" cy="3080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Elbow Connector 48"/>
          <p:cNvCxnSpPr>
            <a:stCxn id="42" idx="2"/>
            <a:endCxn id="29" idx="1"/>
          </p:cNvCxnSpPr>
          <p:nvPr/>
        </p:nvCxnSpPr>
        <p:spPr>
          <a:xfrm rot="16200000" flipH="1">
            <a:off x="4172210" y="5661504"/>
            <a:ext cx="601401" cy="770813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798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Active Case Management</a:t>
            </a:r>
            <a:endParaRPr lang="en-US" sz="28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003" y="2405418"/>
            <a:ext cx="2057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/>
              <a:t>กรมวิทย์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2936" y="2362200"/>
            <a:ext cx="334566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/>
              <a:t>กรมวิทย์, </a:t>
            </a:r>
            <a:r>
              <a:rPr lang="en-US" sz="2400" dirty="0" smtClean="0"/>
              <a:t>13 </a:t>
            </a:r>
            <a:r>
              <a:rPr lang="th-TH" sz="2800" b="1" dirty="0" smtClean="0"/>
              <a:t>ศวก</a:t>
            </a:r>
            <a:r>
              <a:rPr lang="th-TH" sz="2400" dirty="0" smtClean="0"/>
              <a:t> </a:t>
            </a:r>
            <a:r>
              <a:rPr lang="en-US" sz="2400" dirty="0" smtClean="0"/>
              <a:t>+ Lab </a:t>
            </a:r>
            <a:r>
              <a:rPr lang="th-TH" sz="2800" b="1" dirty="0" smtClean="0"/>
              <a:t>มช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28600" y="4804012"/>
            <a:ext cx="1665596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CRH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992004" y="4804012"/>
            <a:ext cx="1665596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SNR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733800" y="4804012"/>
            <a:ext cx="1665596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PCK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490381" y="4804012"/>
            <a:ext cx="1665596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HY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7249804" y="4804012"/>
            <a:ext cx="1665596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HIVNAT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3066012" y="3048000"/>
            <a:ext cx="2873849" cy="1066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CM - </a:t>
            </a:r>
            <a:r>
              <a:rPr lang="en-US" sz="2800" dirty="0" err="1"/>
              <a:t>DMSc</a:t>
            </a:r>
            <a:endParaRPr lang="en-US" sz="2800" dirty="0"/>
          </a:p>
          <a:p>
            <a:pPr algn="ctr"/>
            <a:r>
              <a:rPr lang="en-US" sz="2800" dirty="0"/>
              <a:t> </a:t>
            </a:r>
            <a:r>
              <a:rPr lang="th-TH" sz="2800" b="1" dirty="0"/>
              <a:t>(ชายแดน)</a:t>
            </a:r>
            <a:endParaRPr lang="en-US" sz="28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1232848" y="1143000"/>
            <a:ext cx="6920552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Blood samples from HIV-exposed infants for PCR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1676400" y="1828800"/>
            <a:ext cx="315604" cy="57661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6702899" y="1828800"/>
            <a:ext cx="225899" cy="61680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2442644" y="3214048"/>
            <a:ext cx="638033" cy="36735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>
            <a:off x="5811966" y="3143883"/>
            <a:ext cx="606637" cy="36735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/>
          <p:cNvSpPr/>
          <p:nvPr/>
        </p:nvSpPr>
        <p:spPr>
          <a:xfrm rot="16200000">
            <a:off x="4494093" y="986903"/>
            <a:ext cx="384413" cy="724980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981200" y="4075285"/>
            <a:ext cx="532319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Email  + Line ACC Group</a:t>
            </a:r>
            <a:endParaRPr lang="en-US" dirty="0"/>
          </a:p>
        </p:txBody>
      </p:sp>
      <p:sp>
        <p:nvSpPr>
          <p:cNvPr id="38" name="Down Arrow 37"/>
          <p:cNvSpPr/>
          <p:nvPr/>
        </p:nvSpPr>
        <p:spPr>
          <a:xfrm>
            <a:off x="820003" y="5715000"/>
            <a:ext cx="412845" cy="25817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2631033" y="5738315"/>
            <a:ext cx="412845" cy="25817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4314967" y="5717843"/>
            <a:ext cx="412845" cy="25817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6228070" y="5685430"/>
            <a:ext cx="412845" cy="25817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7848600" y="5685430"/>
            <a:ext cx="412845" cy="25817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89530"/>
            <a:ext cx="718478" cy="75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150" y="6057336"/>
            <a:ext cx="718478" cy="75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40" y="5982264"/>
            <a:ext cx="790326" cy="82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783" y="6018971"/>
            <a:ext cx="718478" cy="75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645" y="6062189"/>
            <a:ext cx="718478" cy="75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52400" y="1714500"/>
            <a:ext cx="1524000" cy="8763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</a:rPr>
              <a:t>ตัวอย่างแรกเกิด / เกินสิทธิ์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499445" y="1796443"/>
            <a:ext cx="1524000" cy="8763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2"/>
                </a:solidFill>
              </a:rPr>
              <a:t>ตัวอย่างตามสิทธิ์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0061" y="3135868"/>
            <a:ext cx="938077" cy="3693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PCR </a:t>
            </a:r>
            <a:r>
              <a:rPr lang="en-US" dirty="0" err="1" smtClean="0"/>
              <a:t>pos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1730992" y="2861101"/>
            <a:ext cx="217796" cy="22139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473058" y="3078471"/>
            <a:ext cx="938077" cy="3693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PCR </a:t>
            </a:r>
            <a:r>
              <a:rPr lang="en-US" dirty="0" err="1" smtClean="0"/>
              <a:t>pos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86744" y="3048000"/>
            <a:ext cx="939681" cy="3693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PCR</a:t>
            </a:r>
            <a:r>
              <a:rPr lang="th-TH" dirty="0" smtClean="0"/>
              <a:t> </a:t>
            </a:r>
            <a:r>
              <a:rPr lang="en-US" dirty="0" err="1" smtClean="0"/>
              <a:t>neg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7982527" y="3008305"/>
            <a:ext cx="950901" cy="3693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PCR </a:t>
            </a:r>
            <a:r>
              <a:rPr lang="en-US" dirty="0" err="1" smtClean="0"/>
              <a:t>neg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6744" y="3726425"/>
            <a:ext cx="915700" cy="3693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outine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7999700" y="3598751"/>
            <a:ext cx="915700" cy="3693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outine</a:t>
            </a:r>
            <a:endParaRPr lang="en-US" dirty="0"/>
          </a:p>
        </p:txBody>
      </p:sp>
      <p:cxnSp>
        <p:nvCxnSpPr>
          <p:cNvPr id="15" name="Elbow Connector 14"/>
          <p:cNvCxnSpPr>
            <a:stCxn id="5" idx="1"/>
            <a:endCxn id="43" idx="0"/>
          </p:cNvCxnSpPr>
          <p:nvPr/>
        </p:nvCxnSpPr>
        <p:spPr>
          <a:xfrm rot="10800000" flipV="1">
            <a:off x="556585" y="2667028"/>
            <a:ext cx="263418" cy="3809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7848600" y="2741333"/>
            <a:ext cx="609378" cy="33186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3" idx="2"/>
            <a:endCxn id="50" idx="0"/>
          </p:cNvCxnSpPr>
          <p:nvPr/>
        </p:nvCxnSpPr>
        <p:spPr>
          <a:xfrm flipH="1">
            <a:off x="544594" y="3417332"/>
            <a:ext cx="11991" cy="309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9" idx="2"/>
            <a:endCxn id="51" idx="0"/>
          </p:cNvCxnSpPr>
          <p:nvPr/>
        </p:nvCxnSpPr>
        <p:spPr>
          <a:xfrm flipH="1">
            <a:off x="8457550" y="3377637"/>
            <a:ext cx="428" cy="221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Down Arrow 51"/>
          <p:cNvSpPr/>
          <p:nvPr/>
        </p:nvSpPr>
        <p:spPr>
          <a:xfrm>
            <a:off x="6711002" y="2824707"/>
            <a:ext cx="217796" cy="22139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>
            <a:stCxn id="9" idx="2"/>
          </p:cNvCxnSpPr>
          <p:nvPr/>
        </p:nvCxnSpPr>
        <p:spPr>
          <a:xfrm>
            <a:off x="4080476" y="2322731"/>
            <a:ext cx="0" cy="1127288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การแจ้งเตือนเและประสานงานเมื่อพบเด็ก </a:t>
            </a:r>
            <a:r>
              <a:rPr lang="en-US" dirty="0" smtClean="0"/>
              <a:t>PCR </a:t>
            </a:r>
            <a:r>
              <a:rPr lang="th-TH" dirty="0" smtClean="0"/>
              <a:t>บวก </a:t>
            </a:r>
            <a:br>
              <a:rPr lang="th-TH" dirty="0" smtClean="0"/>
            </a:br>
            <a:r>
              <a:rPr lang="th-TH" dirty="0" smtClean="0"/>
              <a:t>ของ </a:t>
            </a:r>
            <a:r>
              <a:rPr lang="en-US" dirty="0" smtClean="0"/>
              <a:t>Core Group CMs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3450019"/>
            <a:ext cx="2209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r>
              <a:rPr lang="en-US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กรมวิทย์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4562312"/>
            <a:ext cx="419855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r>
              <a:rPr lang="en-US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ประจำภาค และ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HIVNAT</a:t>
            </a:r>
            <a:r>
              <a:rPr lang="en-US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3521173"/>
            <a:ext cx="2253815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 database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5576" y="1676400"/>
            <a:ext cx="2209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เครือข่าย </a:t>
            </a:r>
          </a:p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PCR labs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2250" y="2611047"/>
            <a:ext cx="2209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โรงพยาบาล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Elbow Connector 11"/>
          <p:cNvCxnSpPr>
            <a:stCxn id="9" idx="3"/>
            <a:endCxn id="10" idx="0"/>
          </p:cNvCxnSpPr>
          <p:nvPr/>
        </p:nvCxnSpPr>
        <p:spPr>
          <a:xfrm>
            <a:off x="5185376" y="1999566"/>
            <a:ext cx="2491774" cy="61148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6" idx="0"/>
          </p:cNvCxnSpPr>
          <p:nvPr/>
        </p:nvCxnSpPr>
        <p:spPr>
          <a:xfrm>
            <a:off x="4076700" y="3819351"/>
            <a:ext cx="3777" cy="7429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6" idx="3"/>
            <a:endCxn id="10" idx="1"/>
          </p:cNvCxnSpPr>
          <p:nvPr/>
        </p:nvCxnSpPr>
        <p:spPr>
          <a:xfrm flipV="1">
            <a:off x="6179753" y="2795713"/>
            <a:ext cx="392497" cy="195126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6" idx="3"/>
            <a:endCxn id="7" idx="1"/>
          </p:cNvCxnSpPr>
          <p:nvPr/>
        </p:nvCxnSpPr>
        <p:spPr>
          <a:xfrm flipV="1">
            <a:off x="6179753" y="3705839"/>
            <a:ext cx="602047" cy="1041139"/>
          </a:xfrm>
          <a:prstGeom prst="bentConnector3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8600" y="2438400"/>
            <a:ext cx="1848891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 Group CM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กรมคร. 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กรมอนามัย</a:t>
            </a:r>
          </a:p>
          <a:p>
            <a:pPr algn="ctr"/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กรมวิทย์ฯ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 4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ภาค</a:t>
            </a:r>
          </a:p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HIV-NAT</a:t>
            </a:r>
          </a:p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TUC</a:t>
            </a:r>
          </a:p>
        </p:txBody>
      </p:sp>
      <p:cxnSp>
        <p:nvCxnSpPr>
          <p:cNvPr id="32" name="Straight Arrow Connector 31"/>
          <p:cNvCxnSpPr>
            <a:stCxn id="5" idx="1"/>
          </p:cNvCxnSpPr>
          <p:nvPr/>
        </p:nvCxnSpPr>
        <p:spPr>
          <a:xfrm flipH="1">
            <a:off x="2136441" y="3634685"/>
            <a:ext cx="83535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3"/>
          </p:cNvCxnSpPr>
          <p:nvPr/>
        </p:nvCxnSpPr>
        <p:spPr>
          <a:xfrm>
            <a:off x="5181600" y="3634685"/>
            <a:ext cx="1600200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209800" y="2980379"/>
            <a:ext cx="1216359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Line Group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838200" y="5488633"/>
            <a:ext cx="1298241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70486" y="5257800"/>
            <a:ext cx="1926201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/>
              <a:t>ป้อนข้อมูล</a:t>
            </a:r>
            <a:endParaRPr lang="en-US" sz="2400" dirty="0"/>
          </a:p>
        </p:txBody>
      </p:sp>
      <p:sp>
        <p:nvSpPr>
          <p:cNvPr id="42" name="Oval 41"/>
          <p:cNvSpPr/>
          <p:nvPr/>
        </p:nvSpPr>
        <p:spPr>
          <a:xfrm>
            <a:off x="6572250" y="4285313"/>
            <a:ext cx="419100" cy="46166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1738287" y="5791200"/>
            <a:ext cx="419100" cy="46166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562600" y="3165045"/>
            <a:ext cx="419100" cy="46166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1749756" y="6320134"/>
            <a:ext cx="419100" cy="46166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286000" y="5808175"/>
            <a:ext cx="32766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Registration Form (PCR Positive)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264799" y="6320135"/>
            <a:ext cx="192620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4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7800" y="2133488"/>
            <a:ext cx="331583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/>
              <a:t>เสี่ยงทั่วไป</a:t>
            </a:r>
            <a:endParaRPr lang="th-TH" sz="2400" dirty="0"/>
          </a:p>
          <a:p>
            <a:pPr algn="ctr"/>
            <a:r>
              <a:rPr lang="en-US" sz="2400" dirty="0" smtClean="0"/>
              <a:t>(standard MTCT </a:t>
            </a:r>
            <a:r>
              <a:rPr lang="en-US" sz="2400" dirty="0"/>
              <a:t>risk)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6562" y="2133600"/>
            <a:ext cx="3087238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/>
              <a:t>เสี่ยงสูง</a:t>
            </a:r>
          </a:p>
          <a:p>
            <a:pPr algn="ctr"/>
            <a:r>
              <a:rPr lang="en-US" sz="2400" dirty="0" smtClean="0"/>
              <a:t>(High MTCT risk)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329864"/>
            <a:ext cx="3352800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7338" indent="-287338">
              <a:buFont typeface="+mj-lt"/>
              <a:buAutoNum type="arabicPeriod"/>
            </a:pPr>
            <a:r>
              <a:rPr lang="en-US" dirty="0" smtClean="0"/>
              <a:t>No HAART/ HAART &lt; 4 </a:t>
            </a:r>
            <a:r>
              <a:rPr lang="en-US" dirty="0" err="1" smtClean="0"/>
              <a:t>wk</a:t>
            </a:r>
            <a:endParaRPr lang="en-US" dirty="0" smtClean="0"/>
          </a:p>
          <a:p>
            <a:pPr marL="287338" indent="-287338">
              <a:buFont typeface="+mj-lt"/>
              <a:buAutoNum type="arabicPeriod"/>
            </a:pPr>
            <a:r>
              <a:rPr lang="en-US" dirty="0" smtClean="0"/>
              <a:t>VL &gt; 50</a:t>
            </a:r>
            <a:r>
              <a:rPr lang="th-TH" dirty="0" smtClean="0"/>
              <a:t> </a:t>
            </a:r>
            <a:r>
              <a:rPr lang="th-TH" sz="2000" dirty="0"/>
              <a:t>(ระยะใกล้คลอด</a:t>
            </a:r>
            <a:r>
              <a:rPr lang="th-TH" sz="2000" dirty="0" smtClean="0"/>
              <a:t>)</a:t>
            </a:r>
            <a:endParaRPr lang="en-US" sz="2000" dirty="0" smtClean="0"/>
          </a:p>
          <a:p>
            <a:pPr marL="287338" indent="-287338">
              <a:buFont typeface="+mj-lt"/>
              <a:buAutoNum type="arabicPeriod"/>
            </a:pPr>
            <a:r>
              <a:rPr lang="en-US" dirty="0" smtClean="0"/>
              <a:t>Poor adherence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3327737"/>
            <a:ext cx="27432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7338" indent="-287338">
              <a:buFont typeface="+mj-lt"/>
              <a:buAutoNum type="arabicPeriod"/>
            </a:pPr>
            <a:r>
              <a:rPr lang="en-US" sz="2000" dirty="0" smtClean="0"/>
              <a:t>HAART &gt; </a:t>
            </a:r>
            <a:r>
              <a:rPr lang="en-US" sz="2000" dirty="0"/>
              <a:t>4 </a:t>
            </a:r>
            <a:r>
              <a:rPr lang="en-US" sz="2000" dirty="0" err="1" smtClean="0"/>
              <a:t>wk</a:t>
            </a:r>
            <a:r>
              <a:rPr lang="en-US" sz="2000" dirty="0" smtClean="0"/>
              <a:t> and good </a:t>
            </a:r>
            <a:r>
              <a:rPr lang="en-US" sz="2000" dirty="0"/>
              <a:t>adherence</a:t>
            </a:r>
          </a:p>
          <a:p>
            <a:pPr marL="287338" indent="-287338">
              <a:buFont typeface="+mj-lt"/>
              <a:buAutoNum type="arabicPeriod"/>
            </a:pPr>
            <a:r>
              <a:rPr lang="en-US" sz="2000" dirty="0" smtClean="0"/>
              <a:t>VL &lt; 50 </a:t>
            </a:r>
            <a:r>
              <a:rPr lang="th-TH" sz="2000" dirty="0" smtClean="0"/>
              <a:t>(ระยะใกล้คลอด)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1171202"/>
            <a:ext cx="27432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Assess MTCT Risks</a:t>
            </a:r>
            <a:endParaRPr lang="th-TH" sz="2400" dirty="0" smtClean="0"/>
          </a:p>
        </p:txBody>
      </p:sp>
      <p:cxnSp>
        <p:nvCxnSpPr>
          <p:cNvPr id="77" name="Elbow Connector 76"/>
          <p:cNvCxnSpPr>
            <a:stCxn id="14" idx="2"/>
            <a:endCxn id="5" idx="0"/>
          </p:cNvCxnSpPr>
          <p:nvPr/>
        </p:nvCxnSpPr>
        <p:spPr>
          <a:xfrm rot="5400000">
            <a:off x="3092625" y="730424"/>
            <a:ext cx="500733" cy="230561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endCxn id="4" idx="0"/>
          </p:cNvCxnSpPr>
          <p:nvPr/>
        </p:nvCxnSpPr>
        <p:spPr>
          <a:xfrm>
            <a:off x="4495800" y="1852344"/>
            <a:ext cx="2419919" cy="28114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4" idx="2"/>
            <a:endCxn id="10" idx="0"/>
          </p:cNvCxnSpPr>
          <p:nvPr/>
        </p:nvCxnSpPr>
        <p:spPr>
          <a:xfrm>
            <a:off x="6915719" y="2964485"/>
            <a:ext cx="18481" cy="363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" y="94999"/>
            <a:ext cx="1225170" cy="128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792162"/>
          </a:xfrm>
          <a:noFill/>
        </p:spPr>
        <p:txBody>
          <a:bodyPr>
            <a:noAutofit/>
          </a:bodyPr>
          <a:lstStyle/>
          <a:p>
            <a:r>
              <a:rPr lang="th-TH" sz="3200" b="1" dirty="0"/>
              <a:t>การประเมินความเสี่ยงต่อการถ่ายทอดเชื้อฯจากแม่-</a:t>
            </a:r>
            <a:r>
              <a:rPr lang="th-TH" sz="3200" b="1" dirty="0" smtClean="0"/>
              <a:t>ลูก</a:t>
            </a:r>
            <a:br>
              <a:rPr lang="th-TH" sz="3200" b="1" dirty="0" smtClean="0"/>
            </a:br>
            <a:r>
              <a:rPr lang="th-TH" sz="3200" b="1" dirty="0" smtClean="0"/>
              <a:t>และการดูแลทารกที่คลอดจากแม่ติดเชื้อฯ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718" y="4692098"/>
            <a:ext cx="3352800" cy="1261884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7338" indent="-287338">
              <a:buFont typeface="+mj-lt"/>
              <a:buAutoNum type="arabicPeriod"/>
            </a:pPr>
            <a:r>
              <a:rPr lang="en-US" dirty="0" smtClean="0"/>
              <a:t>AZT/3TC/NVP 6 </a:t>
            </a:r>
            <a:r>
              <a:rPr lang="en-US" dirty="0" err="1" smtClean="0"/>
              <a:t>wk</a:t>
            </a:r>
            <a:r>
              <a:rPr lang="en-US" dirty="0" smtClean="0"/>
              <a:t> </a:t>
            </a:r>
            <a:r>
              <a:rPr lang="th-TH" sz="2000" dirty="0" smtClean="0"/>
              <a:t>หรือจน </a:t>
            </a:r>
            <a:r>
              <a:rPr lang="en-US" dirty="0" smtClean="0"/>
              <a:t>PCR </a:t>
            </a:r>
            <a:r>
              <a:rPr lang="en-US" dirty="0" err="1" smtClean="0"/>
              <a:t>neg</a:t>
            </a:r>
            <a:endParaRPr lang="en-US" dirty="0" smtClean="0"/>
          </a:p>
          <a:p>
            <a:pPr marL="287338" indent="-287338">
              <a:buFont typeface="+mj-lt"/>
              <a:buAutoNum type="arabicPeriod"/>
            </a:pPr>
            <a:r>
              <a:rPr lang="th-TH" sz="2000" dirty="0" smtClean="0"/>
              <a:t>นัดตรวจ </a:t>
            </a:r>
            <a:r>
              <a:rPr lang="en-US" dirty="0" smtClean="0"/>
              <a:t>PCR 1,2, 4 </a:t>
            </a:r>
            <a:r>
              <a:rPr lang="th-TH" sz="2000" dirty="0" smtClean="0"/>
              <a:t>เดือน</a:t>
            </a:r>
            <a:endParaRPr lang="en-US" sz="2000" dirty="0" smtClean="0"/>
          </a:p>
          <a:p>
            <a:pPr marL="287338" indent="-287338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5990299" y="4702314"/>
            <a:ext cx="193450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31775" indent="-231775">
              <a:buFont typeface="+mj-lt"/>
              <a:buAutoNum type="arabicPeriod"/>
            </a:pPr>
            <a:r>
              <a:rPr lang="en-US" sz="2000" dirty="0" smtClean="0"/>
              <a:t>AZT 4 </a:t>
            </a:r>
            <a:r>
              <a:rPr lang="en-US" sz="2000" dirty="0" err="1" smtClean="0"/>
              <a:t>wk</a:t>
            </a:r>
            <a:endParaRPr lang="en-US" sz="2000" dirty="0" smtClean="0"/>
          </a:p>
          <a:p>
            <a:pPr marL="231775" indent="-231775">
              <a:buAutoNum type="arabicPeriod"/>
            </a:pPr>
            <a:r>
              <a:rPr lang="th-TH" sz="2000" dirty="0"/>
              <a:t>นัดตรวจ </a:t>
            </a:r>
            <a:r>
              <a:rPr lang="en-US" sz="2000" dirty="0"/>
              <a:t>PCR </a:t>
            </a:r>
            <a:r>
              <a:rPr lang="en-US" sz="2000" dirty="0" smtClean="0"/>
              <a:t>1,2</a:t>
            </a:r>
          </a:p>
        </p:txBody>
      </p:sp>
      <p:cxnSp>
        <p:nvCxnSpPr>
          <p:cNvPr id="28" name="Straight Arrow Connector 27"/>
          <p:cNvCxnSpPr>
            <a:stCxn id="5" idx="2"/>
            <a:endCxn id="9" idx="0"/>
          </p:cNvCxnSpPr>
          <p:nvPr/>
        </p:nvCxnSpPr>
        <p:spPr>
          <a:xfrm>
            <a:off x="2190181" y="2964597"/>
            <a:ext cx="19619" cy="3652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36" idx="0"/>
          </p:cNvCxnSpPr>
          <p:nvPr/>
        </p:nvCxnSpPr>
        <p:spPr>
          <a:xfrm flipH="1">
            <a:off x="2203118" y="4283971"/>
            <a:ext cx="6682" cy="408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2"/>
          </p:cNvCxnSpPr>
          <p:nvPr/>
        </p:nvCxnSpPr>
        <p:spPr>
          <a:xfrm>
            <a:off x="6934200" y="4343400"/>
            <a:ext cx="0" cy="348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32877" y="6124853"/>
            <a:ext cx="7093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MTCT = mother-to-child transmission of HIV</a:t>
            </a:r>
          </a:p>
          <a:p>
            <a:r>
              <a:rPr lang="th-TH" sz="2000" dirty="0" smtClean="0"/>
              <a:t>เจาะเลือดทารกแรกเกิดทุกราย เก็บตัวอย่างในกระดาษซับเลือด ส่งกรมวิทยาศาสตร์การแพทย์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4513998" y="5924490"/>
            <a:ext cx="302465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HIV antibody </a:t>
            </a:r>
            <a:r>
              <a:rPr lang="th-TH" sz="2000" dirty="0" smtClean="0"/>
              <a:t>ที่ </a:t>
            </a:r>
            <a:r>
              <a:rPr lang="en-US" sz="2000" dirty="0" smtClean="0"/>
              <a:t>12-18 </a:t>
            </a:r>
            <a:r>
              <a:rPr lang="th-TH" sz="2000" dirty="0" smtClean="0"/>
              <a:t>เดือน</a:t>
            </a:r>
            <a:endParaRPr lang="en-US" sz="2000" dirty="0" smtClean="0"/>
          </a:p>
        </p:txBody>
      </p:sp>
      <p:cxnSp>
        <p:nvCxnSpPr>
          <p:cNvPr id="41" name="Straight Arrow Connector 40"/>
          <p:cNvCxnSpPr>
            <a:stCxn id="38" idx="2"/>
          </p:cNvCxnSpPr>
          <p:nvPr/>
        </p:nvCxnSpPr>
        <p:spPr>
          <a:xfrm flipH="1">
            <a:off x="6957549" y="5410200"/>
            <a:ext cx="1" cy="514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36" idx="3"/>
            <a:endCxn id="52" idx="1"/>
          </p:cNvCxnSpPr>
          <p:nvPr/>
        </p:nvCxnSpPr>
        <p:spPr>
          <a:xfrm>
            <a:off x="3879518" y="5323040"/>
            <a:ext cx="634480" cy="80150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6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" y="94999"/>
            <a:ext cx="1048709" cy="109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th-TH" sz="3200" b="1" dirty="0" smtClean="0"/>
              <a:t>การประเมินและจัดการความเสี่ยงของทารกฯ </a:t>
            </a:r>
            <a:br>
              <a:rPr lang="th-TH" sz="3200" b="1" dirty="0" smtClean="0"/>
            </a:br>
            <a:r>
              <a:rPr lang="th-TH" sz="3200" b="1" dirty="0" smtClean="0"/>
              <a:t>ที่จะไม่มารับการวินิจฉัยเร็ว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2057400"/>
            <a:ext cx="274320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Standard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188" y="2116180"/>
            <a:ext cx="3555812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High </a:t>
            </a:r>
            <a:endParaRPr lang="th-TH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600" dirty="0" smtClean="0"/>
              <a:t>ไม่ฝากครรภ์</a:t>
            </a:r>
            <a:endParaRPr lang="en-US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600" dirty="0" smtClean="0"/>
              <a:t>ไม่รับการปรึกษา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600" dirty="0" smtClean="0"/>
              <a:t>ไม่เปิดเผยผลเลือดกับคู่</a:t>
            </a:r>
            <a:endParaRPr lang="en-US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600" dirty="0"/>
              <a:t>กิน</a:t>
            </a:r>
            <a:r>
              <a:rPr lang="th-TH" sz="2600" dirty="0" smtClean="0"/>
              <a:t>ยาไม่สม่ำเสมอ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600" dirty="0" smtClean="0"/>
              <a:t>ย้ายที่รับบริการ</a:t>
            </a: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600" dirty="0" smtClean="0"/>
              <a:t>มีแผนจะย้ายที่อยู่/เปลี่ยนที่ทำงาน</a:t>
            </a:r>
            <a:endParaRPr lang="en-US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600" dirty="0" smtClean="0"/>
              <a:t>แม่จะไม่ได้เลี้ยงลูกเอง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600" dirty="0" smtClean="0"/>
              <a:t>ไม่มีสิทธิ์ประกันสุขภาพ/ต่างด้าว</a:t>
            </a:r>
            <a:endParaRPr lang="en-US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600" dirty="0" smtClean="0"/>
              <a:t>รายได้น้อย มีปัญหาจิตสังคม</a:t>
            </a:r>
            <a:endParaRPr lang="en-US" sz="2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3810000"/>
            <a:ext cx="4267200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Intensive counseling</a:t>
            </a:r>
            <a:endParaRPr lang="th-TH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200" dirty="0" smtClean="0"/>
              <a:t>กำหนดแผนการมารับบริการร่วมกับมารดาเด็ก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200" dirty="0" smtClean="0"/>
              <a:t>ประสานงานกับหน่วยติดตามวินิจฉัยเด็ก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200" dirty="0" smtClean="0"/>
              <a:t>แกนนำ อาสาสมัครช่วยติดตาม</a:t>
            </a:r>
            <a:endParaRPr lang="en-US" sz="2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2895600"/>
            <a:ext cx="36576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/>
              <a:t>ให้การปรึกษา ติดตามตามระบบปกติ</a:t>
            </a:r>
            <a:endParaRPr lang="en-US" sz="2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413094" y="1190763"/>
            <a:ext cx="398770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/>
              <a:t>ประเมินความเสี่ยงต่อการขาดนัด</a:t>
            </a:r>
            <a:endParaRPr lang="th-TH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876800" y="5559145"/>
            <a:ext cx="39624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/>
              <a:t>ตกลงวิธีการสื่อสารกับมารดา/ผู้ดูแลเด็ก เพื่อเตือน/ตามมาเจาะเลือด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/>
              <a:t>ให้ความช่วยเหลือตามความจำเป็นของแต่ละราย</a:t>
            </a:r>
            <a:endParaRPr lang="en-US" sz="2000" dirty="0" smtClean="0"/>
          </a:p>
        </p:txBody>
      </p:sp>
      <p:cxnSp>
        <p:nvCxnSpPr>
          <p:cNvPr id="24" name="Elbow Connector 23"/>
          <p:cNvCxnSpPr>
            <a:stCxn id="16" idx="2"/>
            <a:endCxn id="7" idx="0"/>
          </p:cNvCxnSpPr>
          <p:nvPr/>
        </p:nvCxnSpPr>
        <p:spPr>
          <a:xfrm rot="5400000">
            <a:off x="3178145" y="887378"/>
            <a:ext cx="463752" cy="199385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6" idx="0"/>
          </p:cNvCxnSpPr>
          <p:nvPr/>
        </p:nvCxnSpPr>
        <p:spPr>
          <a:xfrm>
            <a:off x="4457700" y="1884304"/>
            <a:ext cx="2400300" cy="17309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</p:cNvCxnSpPr>
          <p:nvPr/>
        </p:nvCxnSpPr>
        <p:spPr>
          <a:xfrm>
            <a:off x="6858000" y="2457510"/>
            <a:ext cx="0" cy="438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2"/>
            <a:endCxn id="17" idx="0"/>
          </p:cNvCxnSpPr>
          <p:nvPr/>
        </p:nvCxnSpPr>
        <p:spPr>
          <a:xfrm>
            <a:off x="6858000" y="5256550"/>
            <a:ext cx="0" cy="302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4191000" y="4378337"/>
            <a:ext cx="533400" cy="34606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>
            <a:off x="6591299" y="5234816"/>
            <a:ext cx="533400" cy="34606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536" y="99275"/>
            <a:ext cx="1025196" cy="127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741" y="171450"/>
            <a:ext cx="8229600" cy="754062"/>
          </a:xfrm>
        </p:spPr>
        <p:txBody>
          <a:bodyPr>
            <a:noAutofit/>
          </a:bodyPr>
          <a:lstStyle/>
          <a:p>
            <a:r>
              <a:rPr lang="th-TH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การจัดการเชิงรุกฯ ทารกที </a:t>
            </a:r>
            <a:r>
              <a:rPr lang="en-US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PCR </a:t>
            </a:r>
            <a:r>
              <a:rPr lang="th-TH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บวก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34250" y="4373939"/>
            <a:ext cx="163830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Ped</a:t>
            </a:r>
            <a:r>
              <a:rPr lang="en-US" dirty="0" smtClean="0"/>
              <a:t> Cure Research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1026952"/>
            <a:ext cx="25908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ทารก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PCR+ve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0360" y="3322927"/>
            <a:ext cx="419855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r>
              <a:rPr lang="en-US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ประจำภาค และ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HIVNAT</a:t>
            </a:r>
            <a:r>
              <a:rPr lang="en-US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3100" y="1810868"/>
            <a:ext cx="2209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รายงานทันทีโดย</a:t>
            </a:r>
          </a:p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PCR labs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15969" y="2255298"/>
            <a:ext cx="1937131" cy="0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63343" y="4004608"/>
            <a:ext cx="4152899" cy="120032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สนับสนุนให้เกิดการตรวจ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PCR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ซ้ำ</a:t>
            </a:r>
          </a:p>
          <a:p>
            <a:pPr algn="ctr"/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และรักษาด้วยยาต้านฯ เร็วที่สุด</a:t>
            </a:r>
          </a:p>
          <a:p>
            <a:pPr algn="ctr"/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adherence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ทารก</a:t>
            </a:r>
          </a:p>
          <a:p>
            <a:pPr algn="ctr"/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ติดตามข้อมูล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</a:t>
            </a:r>
          </a:p>
        </p:txBody>
      </p:sp>
      <p:cxnSp>
        <p:nvCxnSpPr>
          <p:cNvPr id="11" name="Straight Connector 10"/>
          <p:cNvCxnSpPr>
            <a:stCxn id="5" idx="2"/>
            <a:endCxn id="7" idx="0"/>
          </p:cNvCxnSpPr>
          <p:nvPr/>
        </p:nvCxnSpPr>
        <p:spPr>
          <a:xfrm>
            <a:off x="6858000" y="1427062"/>
            <a:ext cx="0" cy="3838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4021" y="4620402"/>
            <a:ext cx="2253815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 database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90130" y="2024467"/>
            <a:ext cx="161560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3" name="Straight Connector 32"/>
          <p:cNvCxnSpPr>
            <a:endCxn id="10" idx="0"/>
          </p:cNvCxnSpPr>
          <p:nvPr/>
        </p:nvCxnSpPr>
        <p:spPr>
          <a:xfrm>
            <a:off x="4839793" y="3692259"/>
            <a:ext cx="0" cy="3123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6109" y="2136366"/>
            <a:ext cx="184889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เริ่มยาต้านฯ สูตรรักษา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PCR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ซ้ำเร็วที่สุด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คีย์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ติดตาม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adherence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6485" y="5943600"/>
            <a:ext cx="8358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CM 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= case manager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ภาคเหนือ (รพ.เชียงรายฯ) กลาง (รพ.พระจอมเกล้า) อิสาน  (รพ.ศรีนครินทร์) ใต้ (รพ.หาดใหญ่)</a:t>
            </a:r>
            <a:endParaRPr lang="en-US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baseline="30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HIVNAT = HIV the Netherlands, Australia and Thailand Research Group</a:t>
            </a:r>
          </a:p>
          <a:p>
            <a:r>
              <a:rPr lang="en-US" baseline="30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 Latent Reservoir in Early-treated Thai Children Research, </a:t>
            </a:r>
            <a:r>
              <a:rPr lang="en-US" baseline="30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CM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ภาค 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HIVNAT,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กรมวิทย์ฯ, สอวพ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23" name="Elbow Connector 22"/>
          <p:cNvCxnSpPr>
            <a:endCxn id="6" idx="3"/>
          </p:cNvCxnSpPr>
          <p:nvPr/>
        </p:nvCxnSpPr>
        <p:spPr>
          <a:xfrm rot="10800000" flipV="1">
            <a:off x="6928914" y="3047999"/>
            <a:ext cx="867863" cy="45959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6" idx="1"/>
          </p:cNvCxnSpPr>
          <p:nvPr/>
        </p:nvCxnSpPr>
        <p:spPr>
          <a:xfrm rot="10800000">
            <a:off x="2306096" y="2393799"/>
            <a:ext cx="424265" cy="1113794"/>
          </a:xfrm>
          <a:prstGeom prst="bentConnector2">
            <a:avLst/>
          </a:prstGeom>
          <a:ln w="19050">
            <a:solidFill>
              <a:srgbClr val="00206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endCxn id="26" idx="0"/>
          </p:cNvCxnSpPr>
          <p:nvPr/>
        </p:nvCxnSpPr>
        <p:spPr>
          <a:xfrm rot="10800000" flipV="1">
            <a:off x="1380929" y="4343400"/>
            <a:ext cx="1349432" cy="277001"/>
          </a:xfrm>
          <a:prstGeom prst="bentConnector2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9" idx="1"/>
          </p:cNvCxnSpPr>
          <p:nvPr/>
        </p:nvCxnSpPr>
        <p:spPr>
          <a:xfrm flipH="1">
            <a:off x="1905000" y="2209133"/>
            <a:ext cx="285130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03" y="131434"/>
            <a:ext cx="1174919" cy="89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804" y="1227007"/>
            <a:ext cx="724253" cy="75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57200" y="5269468"/>
            <a:ext cx="184889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สอวพ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CM</a:t>
            </a:r>
          </a:p>
        </p:txBody>
      </p:sp>
      <p:cxnSp>
        <p:nvCxnSpPr>
          <p:cNvPr id="14" name="Straight Arrow Connector 13"/>
          <p:cNvCxnSpPr>
            <a:endCxn id="27" idx="0"/>
          </p:cNvCxnSpPr>
          <p:nvPr/>
        </p:nvCxnSpPr>
        <p:spPr>
          <a:xfrm>
            <a:off x="1381645" y="5020270"/>
            <a:ext cx="1" cy="24919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03" y="5655946"/>
            <a:ext cx="1962897" cy="36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753100" y="2678668"/>
            <a:ext cx="2209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r>
              <a:rPr lang="en-US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กรมวิทย์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" name="Straight Connector 17"/>
          <p:cNvCxnSpPr>
            <a:stCxn id="7" idx="2"/>
            <a:endCxn id="28" idx="0"/>
          </p:cNvCxnSpPr>
          <p:nvPr/>
        </p:nvCxnSpPr>
        <p:spPr>
          <a:xfrm>
            <a:off x="6858000" y="2457199"/>
            <a:ext cx="0" cy="22146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4" idx="1"/>
          </p:cNvCxnSpPr>
          <p:nvPr/>
        </p:nvCxnSpPr>
        <p:spPr>
          <a:xfrm>
            <a:off x="6916242" y="4697105"/>
            <a:ext cx="418008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858000" y="2457199"/>
            <a:ext cx="0" cy="221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81400" y="2678668"/>
            <a:ext cx="1981200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Email CM Group</a:t>
            </a:r>
            <a:r>
              <a:rPr lang="en-US" baseline="30000" dirty="0" smtClean="0"/>
              <a:t>4</a:t>
            </a:r>
            <a:endParaRPr lang="en-US" baseline="30000" dirty="0"/>
          </a:p>
        </p:txBody>
      </p:sp>
      <p:sp>
        <p:nvSpPr>
          <p:cNvPr id="3" name="Rounded Rectangle 2"/>
          <p:cNvSpPr/>
          <p:nvPr/>
        </p:nvSpPr>
        <p:spPr>
          <a:xfrm>
            <a:off x="7455136" y="3277795"/>
            <a:ext cx="1066800" cy="57063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 ACC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28" idx="1"/>
            <a:endCxn id="41" idx="3"/>
          </p:cNvCxnSpPr>
          <p:nvPr/>
        </p:nvCxnSpPr>
        <p:spPr>
          <a:xfrm flipH="1">
            <a:off x="5562600" y="2863334"/>
            <a:ext cx="190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0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named_Admin\Documents\Backup 14 Nov 12\Telework\PEDN\Pediatric cure\Protocol\H_july_2013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04800"/>
            <a:ext cx="500495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5486" y="676979"/>
            <a:ext cx="85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33600" y="3326922"/>
            <a:ext cx="914400" cy="1321278"/>
            <a:chOff x="2133600" y="3352800"/>
            <a:chExt cx="914400" cy="1321278"/>
          </a:xfrm>
        </p:grpSpPr>
        <p:sp>
          <p:nvSpPr>
            <p:cNvPr id="6" name="Rectangle 5"/>
            <p:cNvSpPr/>
            <p:nvPr/>
          </p:nvSpPr>
          <p:spPr>
            <a:xfrm>
              <a:off x="2133600" y="4267200"/>
              <a:ext cx="914400" cy="4068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HIVNAT</a:t>
              </a:r>
            </a:p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Prov</a:t>
              </a:r>
              <a:r>
                <a:rPr lang="en-US" sz="1400" dirty="0" smtClean="0">
                  <a:solidFill>
                    <a:schemeClr val="tx1"/>
                  </a:solidFill>
                </a:rPr>
                <a:t> = 5 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362200" y="3352800"/>
              <a:ext cx="0" cy="91440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657850" y="889480"/>
            <a:ext cx="3181350" cy="5909311"/>
            <a:chOff x="5955393" y="434876"/>
            <a:chExt cx="2828925" cy="4930161"/>
          </a:xfrm>
        </p:grpSpPr>
        <p:sp>
          <p:nvSpPr>
            <p:cNvPr id="5" name="5-Point Star 4"/>
            <p:cNvSpPr/>
            <p:nvPr/>
          </p:nvSpPr>
          <p:spPr>
            <a:xfrm>
              <a:off x="6041118" y="544411"/>
              <a:ext cx="209550" cy="266700"/>
            </a:xfrm>
            <a:prstGeom prst="star5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41118" y="434876"/>
              <a:ext cx="2743200" cy="4930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7663">
                <a:lnSpc>
                  <a:spcPct val="150000"/>
                </a:lnSpc>
              </a:pPr>
              <a:r>
                <a:rPr lang="en-US" dirty="0" smtClean="0"/>
                <a:t>Pediatric HIV Centers: referral site, training and networking with provincial hospitals in the region</a:t>
              </a:r>
            </a:p>
            <a:p>
              <a:pPr marL="347663">
                <a:lnSpc>
                  <a:spcPct val="150000"/>
                </a:lnSpc>
              </a:pPr>
              <a:r>
                <a:rPr lang="en-US" dirty="0" smtClean="0"/>
                <a:t>Provincial hospitals: referral site and networking with their community hospitals in the province</a:t>
              </a:r>
            </a:p>
            <a:p>
              <a:pPr marL="347663" indent="-347663">
                <a:lnSpc>
                  <a:spcPct val="150000"/>
                </a:lnSpc>
              </a:pPr>
              <a:r>
                <a:rPr lang="en-US" dirty="0" smtClean="0"/>
                <a:t>HIVNAT: a referral site and networking with Thai Red Cross and Bangkok Hospitals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55393" y="1795187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+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105400" y="304800"/>
            <a:ext cx="391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Pediatric HIV i-</a:t>
            </a:r>
            <a:r>
              <a:rPr lang="en-US" sz="2400" b="1" dirty="0" smtClean="0">
                <a:solidFill>
                  <a:srgbClr val="FF0000"/>
                </a:solidFill>
              </a:rPr>
              <a:t>ACC</a:t>
            </a:r>
            <a:r>
              <a:rPr lang="en-US" sz="2400" b="1" dirty="0" smtClean="0"/>
              <a:t> Networks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25486" y="5334000"/>
            <a:ext cx="144780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/>
              <a:t>หาดใหญ่</a:t>
            </a:r>
            <a:endParaRPr lang="en-US" dirty="0" smtClean="0"/>
          </a:p>
          <a:p>
            <a:pPr algn="ctr"/>
            <a:r>
              <a:rPr lang="en-US" dirty="0" err="1" smtClean="0"/>
              <a:t>Prov</a:t>
            </a:r>
            <a:r>
              <a:rPr lang="en-US" dirty="0" smtClean="0"/>
              <a:t> = 14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457200"/>
            <a:ext cx="1435676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</a:rPr>
              <a:t>เ</a:t>
            </a:r>
            <a:r>
              <a:rPr lang="th-TH" sz="2400" dirty="0" smtClean="0">
                <a:solidFill>
                  <a:schemeClr val="bg1"/>
                </a:solidFill>
              </a:rPr>
              <a:t>ชียงรายฯ </a:t>
            </a:r>
            <a:r>
              <a:rPr lang="en-US" dirty="0" smtClean="0">
                <a:solidFill>
                  <a:schemeClr val="bg1"/>
                </a:solidFill>
              </a:rPr>
              <a:t>=18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60676" y="1340437"/>
            <a:ext cx="1219200" cy="73866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chemeClr val="bg1"/>
                </a:solidFill>
              </a:rPr>
              <a:t>ศรีนครินทร์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Prov</a:t>
            </a:r>
            <a:r>
              <a:rPr lang="en-US" dirty="0" smtClean="0">
                <a:solidFill>
                  <a:schemeClr val="bg1"/>
                </a:solidFill>
              </a:rPr>
              <a:t>= 20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220134"/>
            <a:ext cx="1447800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/>
              <a:t>พระจอมเกล้าฯ</a:t>
            </a:r>
            <a:endParaRPr lang="en-US" dirty="0" smtClean="0"/>
          </a:p>
          <a:p>
            <a:pPr algn="ctr"/>
            <a:r>
              <a:rPr lang="en-US" dirty="0" err="1" smtClean="0"/>
              <a:t>Prov</a:t>
            </a:r>
            <a:r>
              <a:rPr lang="en-US" dirty="0" smtClean="0"/>
              <a:t> =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590800"/>
            <a:ext cx="3962400" cy="1143000"/>
          </a:xfrm>
        </p:spPr>
        <p:txBody>
          <a:bodyPr>
            <a:noAutofit/>
          </a:bodyPr>
          <a:lstStyle/>
          <a:p>
            <a:r>
              <a:rPr lang="th-TH" sz="2800" dirty="0" smtClean="0">
                <a:solidFill>
                  <a:srgbClr val="FF0000"/>
                </a:solidFill>
              </a:rPr>
              <a:t>จดหมายทางการ</a:t>
            </a:r>
            <a:br>
              <a:rPr lang="th-TH" sz="2800" dirty="0" smtClean="0">
                <a:solidFill>
                  <a:srgbClr val="FF0000"/>
                </a:solidFill>
              </a:rPr>
            </a:br>
            <a:r>
              <a:rPr lang="th-TH" sz="2800" dirty="0" smtClean="0">
                <a:solidFill>
                  <a:srgbClr val="FF0000"/>
                </a:solidFill>
              </a:rPr>
              <a:t>ชี้แจงแนวทางจัดการเชิงรุก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724400" cy="633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4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เครื่องมือช่วยสำหรับการจัดการเชิงรุก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39839"/>
            <a:ext cx="4533900" cy="4525963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แนวทางการตรวจรักษาและป้องกันการติดเชื้อเอชไอวี ประเทศไทย ปี </a:t>
            </a:r>
            <a:r>
              <a:rPr lang="en-US" dirty="0" smtClean="0"/>
              <a:t>2557</a:t>
            </a:r>
            <a:endParaRPr lang="th-TH" dirty="0" smtClean="0"/>
          </a:p>
          <a:p>
            <a:r>
              <a:rPr lang="th-TH" dirty="0" smtClean="0"/>
              <a:t>คู่มือ </a:t>
            </a:r>
            <a:r>
              <a:rPr lang="en-US" dirty="0" smtClean="0"/>
              <a:t>ACC</a:t>
            </a:r>
          </a:p>
          <a:p>
            <a:pPr lvl="1"/>
            <a:r>
              <a:rPr lang="en-US" dirty="0" smtClean="0"/>
              <a:t>Job aid table </a:t>
            </a:r>
            <a:r>
              <a:rPr lang="th-TH" dirty="0" smtClean="0"/>
              <a:t>สรุปแนวทางปฏิบัติ</a:t>
            </a:r>
            <a:endParaRPr lang="en-US" dirty="0" smtClean="0"/>
          </a:p>
          <a:p>
            <a:pPr lvl="1"/>
            <a:r>
              <a:rPr lang="en-US" dirty="0" smtClean="0"/>
              <a:t>Key counseling message </a:t>
            </a:r>
            <a:r>
              <a:rPr lang="th-TH" dirty="0" smtClean="0"/>
              <a:t>(การตรวจวินิจฉัยการติดเชื้อในเด็ก การกินยาต้านไวรัส, การป้องกัน </a:t>
            </a:r>
            <a:r>
              <a:rPr lang="en-US" dirty="0" smtClean="0"/>
              <a:t>LTFU</a:t>
            </a:r>
            <a:endParaRPr lang="th-TH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90" y="1229032"/>
            <a:ext cx="1600200" cy="258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810000"/>
            <a:ext cx="4457700" cy="282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72" y="1205148"/>
            <a:ext cx="1994674" cy="24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72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15263"/>
            <a:ext cx="4724400" cy="584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7300" y="1772973"/>
            <a:ext cx="6667500" cy="9541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dirty="0" smtClean="0">
                <a:solidFill>
                  <a:srgbClr val="FF0000"/>
                </a:solidFill>
              </a:rPr>
              <a:t>กรณีผล </a:t>
            </a:r>
            <a:r>
              <a:rPr lang="en-US" sz="2800" dirty="0" smtClean="0">
                <a:solidFill>
                  <a:srgbClr val="FF0000"/>
                </a:solidFill>
              </a:rPr>
              <a:t>PCR </a:t>
            </a:r>
            <a:r>
              <a:rPr lang="th-TH" sz="2800" dirty="0" smtClean="0">
                <a:solidFill>
                  <a:srgbClr val="FF0000"/>
                </a:solidFill>
              </a:rPr>
              <a:t>แรกเกิดเป็นบวก แนะนำให้ส่งครั้งที่สองและ/หรือสามที่กรมวิทยฯ เพื่อตรวจด้วยเทคนิคเดียวกัน ช่วยควบคุมการแปลผล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600" y="3352800"/>
            <a:ext cx="5334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dirty="0" smtClean="0"/>
              <a:t>ใบส่งตรวจ </a:t>
            </a:r>
            <a:r>
              <a:rPr lang="en-US" dirty="0" smtClean="0"/>
              <a:t>PCR </a:t>
            </a:r>
            <a:r>
              <a:rPr lang="th-TH" dirty="0" smtClean="0"/>
              <a:t>ที่แรกเกิดส่งกรมวิทย์ฯ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0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หัวข้อ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แนวคิดเรื่องการจัดการเชิงรุกฯ</a:t>
            </a:r>
          </a:p>
          <a:p>
            <a:r>
              <a:rPr lang="th-TH" dirty="0" smtClean="0"/>
              <a:t>ความสำคัญ</a:t>
            </a:r>
          </a:p>
          <a:p>
            <a:r>
              <a:rPr lang="th-TH" dirty="0" smtClean="0"/>
              <a:t>การจัดการเชิงรุก </a:t>
            </a:r>
            <a:r>
              <a:rPr lang="en-US" dirty="0" smtClean="0"/>
              <a:t>ACC </a:t>
            </a:r>
            <a:r>
              <a:rPr lang="th-TH" dirty="0" smtClean="0"/>
              <a:t>ทำอย่างไร</a:t>
            </a:r>
          </a:p>
          <a:p>
            <a:r>
              <a:rPr lang="th-TH" dirty="0" smtClean="0"/>
              <a:t>เครื่องมือช่วยในการจัดการเชิงรุก</a:t>
            </a:r>
          </a:p>
          <a:p>
            <a:r>
              <a:rPr lang="th-TH" dirty="0" smtClean="0"/>
              <a:t>ความก้าวหน้าในการดำเนินงาน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28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0"/>
            <a:ext cx="5029200" cy="339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334000" cy="384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838200"/>
            <a:ext cx="27329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ACC brochure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www.cqihiv.com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PMTCT/HIV conferences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National AIDS Seminar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376896"/>
            <a:ext cx="3324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ACC kick-off meeting in 4 regions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During Aug-Sep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แบบฟอร์มรายงานสาเหตุการติดเชื้อเอชไอวีในทารกรายใหม่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12954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948" y="533400"/>
            <a:ext cx="449135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506" y="4267201"/>
            <a:ext cx="458969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2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แบบฟอร์มรายงานสาเหตุการเสียชีวิตในทารกที่ติดเชื้อเอชไอวี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55295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8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ผลการดำเนินงานเชิงรุก</a:t>
            </a:r>
            <a:r>
              <a:rPr lang="th-TH" dirty="0" smtClean="0"/>
              <a:t>ฯ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>สค </a:t>
            </a:r>
            <a:r>
              <a:rPr lang="en-US" dirty="0" smtClean="0"/>
              <a:t>57-</a:t>
            </a:r>
            <a:r>
              <a:rPr lang="th-TH" dirty="0" smtClean="0"/>
              <a:t>กพ </a:t>
            </a:r>
            <a:r>
              <a:rPr lang="en-US" dirty="0" smtClean="0"/>
              <a:t>58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39" y="1600200"/>
            <a:ext cx="3276600" cy="329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6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944562"/>
          </a:xfrm>
        </p:spPr>
        <p:txBody>
          <a:bodyPr>
            <a:normAutofit fontScale="90000"/>
          </a:bodyPr>
          <a:lstStyle/>
          <a:p>
            <a:r>
              <a:rPr lang="th-TH" sz="4000" dirty="0" smtClean="0"/>
              <a:t>ข้อมูลเด็กเกิดจากแม่เอชไอวี และการตรวจ </a:t>
            </a:r>
            <a:r>
              <a:rPr lang="en-US" sz="4000" dirty="0" smtClean="0"/>
              <a:t>PCR </a:t>
            </a:r>
            <a:r>
              <a:rPr lang="th-TH" sz="4000" dirty="0" smtClean="0"/>
              <a:t>(</a:t>
            </a:r>
            <a:r>
              <a:rPr lang="th-TH" sz="4000" dirty="0" smtClean="0"/>
              <a:t>สค </a:t>
            </a:r>
            <a:r>
              <a:rPr lang="en-US" sz="4000" dirty="0" smtClean="0"/>
              <a:t>57-</a:t>
            </a:r>
            <a:r>
              <a:rPr lang="th-TH" sz="4000" dirty="0" smtClean="0"/>
              <a:t>กพ </a:t>
            </a:r>
            <a:r>
              <a:rPr lang="en-US" sz="4000" dirty="0" smtClean="0"/>
              <a:t>58</a:t>
            </a:r>
            <a:r>
              <a:rPr lang="th-TH" sz="4000" dirty="0" smtClean="0"/>
              <a:t>)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295400"/>
            <a:ext cx="7620000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dirty="0" smtClean="0"/>
              <a:t>จำนวนมารดา</a:t>
            </a:r>
            <a:r>
              <a:rPr lang="th-TH" sz="2800" dirty="0"/>
              <a:t>คลอดติดเชื้อเอชไอ</a:t>
            </a:r>
            <a:r>
              <a:rPr lang="th-TH" sz="2800" dirty="0" smtClean="0"/>
              <a:t>วี/ทารกคลอดจากแม่ติดเชื้อเอชไอวี</a:t>
            </a:r>
            <a:r>
              <a:rPr lang="en-US" sz="2800" dirty="0" smtClean="0"/>
              <a:t>*</a:t>
            </a:r>
            <a:endParaRPr lang="th-TH" sz="2800" dirty="0" smtClean="0"/>
          </a:p>
          <a:p>
            <a:pPr algn="ctr"/>
            <a:r>
              <a:rPr lang="en-US" sz="2800" dirty="0" smtClean="0"/>
              <a:t>N=1,590 (132 </a:t>
            </a:r>
            <a:r>
              <a:rPr lang="th-TH" sz="2800" dirty="0" smtClean="0"/>
              <a:t>ต่างด้าว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07172" y="3211967"/>
            <a:ext cx="3893023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/>
              <a:t>จำนวนทารก</a:t>
            </a:r>
            <a:r>
              <a:rPr lang="th-TH" sz="2400" dirty="0"/>
              <a:t>รับ</a:t>
            </a:r>
            <a:r>
              <a:rPr lang="th-TH" sz="2400" dirty="0" smtClean="0"/>
              <a:t>ยา</a:t>
            </a:r>
            <a:r>
              <a:rPr lang="en-US" sz="2400" dirty="0" smtClean="0"/>
              <a:t>PMTCT</a:t>
            </a:r>
            <a:endParaRPr lang="en-US" sz="2400" dirty="0" smtClean="0"/>
          </a:p>
          <a:p>
            <a:pPr algn="ctr"/>
            <a:r>
              <a:rPr lang="en-US" sz="2400" dirty="0" smtClean="0"/>
              <a:t>N=1578 (99.6%)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9085" y="3177468"/>
            <a:ext cx="3576851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/>
              <a:t>จำนวนมารดา</a:t>
            </a:r>
            <a:r>
              <a:rPr lang="th-TH" sz="2400" dirty="0"/>
              <a:t>ได้ยาสูตร </a:t>
            </a:r>
            <a:r>
              <a:rPr lang="en-US" sz="2400" dirty="0"/>
              <a:t>HAART </a:t>
            </a:r>
            <a:r>
              <a:rPr lang="th-TH" sz="2400" dirty="0"/>
              <a:t>ระหว่าง</a:t>
            </a:r>
            <a:r>
              <a:rPr lang="th-TH" sz="2400" dirty="0" smtClean="0"/>
              <a:t>ตั้งครรภ์</a:t>
            </a:r>
          </a:p>
          <a:p>
            <a:pPr algn="ctr"/>
            <a:r>
              <a:rPr lang="en-US" sz="2400" dirty="0" smtClean="0"/>
              <a:t>N=1341 </a:t>
            </a:r>
            <a:r>
              <a:rPr lang="en-US" sz="2400" dirty="0" smtClean="0"/>
              <a:t>(</a:t>
            </a:r>
            <a:r>
              <a:rPr lang="en-US" sz="2400" dirty="0" smtClean="0"/>
              <a:t>84%)</a:t>
            </a:r>
            <a:endParaRPr lang="th-TH" sz="2400" dirty="0"/>
          </a:p>
        </p:txBody>
      </p:sp>
      <p:cxnSp>
        <p:nvCxnSpPr>
          <p:cNvPr id="15" name="Elbow Connector 14"/>
          <p:cNvCxnSpPr>
            <a:endCxn id="6" idx="0"/>
          </p:cNvCxnSpPr>
          <p:nvPr/>
        </p:nvCxnSpPr>
        <p:spPr>
          <a:xfrm>
            <a:off x="4495800" y="2728555"/>
            <a:ext cx="1957884" cy="4834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4" idx="2"/>
            <a:endCxn id="7" idx="0"/>
          </p:cNvCxnSpPr>
          <p:nvPr/>
        </p:nvCxnSpPr>
        <p:spPr>
          <a:xfrm rot="5400000">
            <a:off x="2947676" y="1629343"/>
            <a:ext cx="927961" cy="21682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6409" y="6172200"/>
            <a:ext cx="3887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*PHIMS </a:t>
            </a:r>
            <a:r>
              <a:rPr lang="th-TH" sz="2000" dirty="0" smtClean="0"/>
              <a:t>ความ</a:t>
            </a:r>
            <a:r>
              <a:rPr lang="th-TH" sz="2000" dirty="0" smtClean="0"/>
              <a:t>ครอบคลุมของรายงาน </a:t>
            </a:r>
            <a:r>
              <a:rPr lang="en-US" sz="2000" dirty="0" smtClean="0"/>
              <a:t>78%</a:t>
            </a:r>
            <a:endParaRPr lang="th-TH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98333" y="4696354"/>
            <a:ext cx="3617603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PCR at </a:t>
            </a:r>
            <a:r>
              <a:rPr lang="en-US" sz="2400" dirty="0" smtClean="0"/>
              <a:t>birth** </a:t>
            </a:r>
            <a:endParaRPr lang="en-US" sz="2400" dirty="0" smtClean="0"/>
          </a:p>
          <a:p>
            <a:pPr algn="ctr"/>
            <a:r>
              <a:rPr lang="en-US" sz="2400" dirty="0" smtClean="0"/>
              <a:t>N=696 </a:t>
            </a:r>
            <a:r>
              <a:rPr lang="en-US" sz="2400" dirty="0" smtClean="0"/>
              <a:t>(</a:t>
            </a:r>
            <a:r>
              <a:rPr lang="en-US" sz="2400" dirty="0" smtClean="0"/>
              <a:t>43%)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4684218"/>
            <a:ext cx="1794111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PCR </a:t>
            </a:r>
            <a:r>
              <a:rPr lang="en-US" sz="2400" dirty="0" err="1" smtClean="0"/>
              <a:t>pos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N=3</a:t>
            </a:r>
            <a:endParaRPr lang="en-US" sz="2400" dirty="0"/>
          </a:p>
        </p:txBody>
      </p:sp>
      <p:sp>
        <p:nvSpPr>
          <p:cNvPr id="5" name="Down Arrow 4"/>
          <p:cNvSpPr/>
          <p:nvPr/>
        </p:nvSpPr>
        <p:spPr>
          <a:xfrm rot="5400000" flipV="1">
            <a:off x="4132466" y="4891968"/>
            <a:ext cx="749412" cy="415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85800" y="4307482"/>
            <a:ext cx="379864" cy="529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211133" y="6189075"/>
            <a:ext cx="2066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as of Mar 10, 2015</a:t>
            </a:r>
            <a:endParaRPr lang="th-TH" sz="1600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638764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</a:t>
            </a:r>
            <a:r>
              <a:rPr lang="en-US" dirty="0" err="1" smtClean="0"/>
              <a:t>DMSc</a:t>
            </a:r>
            <a:r>
              <a:rPr lang="en-US" dirty="0" smtClean="0"/>
              <a:t> Lab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2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619709"/>
              </p:ext>
            </p:extLst>
          </p:nvPr>
        </p:nvGraphicFramePr>
        <p:xfrm>
          <a:off x="609600" y="1417638"/>
          <a:ext cx="7658100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9200"/>
                <a:gridCol w="2628900"/>
              </a:tblGrid>
              <a:tr h="732749">
                <a:tc>
                  <a:txBody>
                    <a:bodyPr/>
                    <a:lstStyle/>
                    <a:p>
                      <a:endParaRPr lang="en-US" sz="2400" dirty="0">
                        <a:effectLst/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Cum N (%)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Aug, </a:t>
                      </a:r>
                      <a:r>
                        <a:rPr lang="en-US" sz="2400" dirty="0">
                          <a:effectLst/>
                        </a:rPr>
                        <a:t>14- </a:t>
                      </a:r>
                      <a:r>
                        <a:rPr lang="en-US" sz="2400" dirty="0" smtClean="0">
                          <a:effectLst/>
                        </a:rPr>
                        <a:t>Feb,</a:t>
                      </a:r>
                      <a:r>
                        <a:rPr lang="en-US" sz="2400" baseline="0" dirty="0" smtClean="0">
                          <a:effectLst/>
                        </a:rPr>
                        <a:t> 15</a:t>
                      </a:r>
                      <a:endParaRPr lang="en-US" sz="2400" dirty="0">
                        <a:effectLst/>
                        <a:latin typeface="Tahoma"/>
                        <a:ea typeface="Calibri"/>
                      </a:endParaRPr>
                    </a:p>
                  </a:txBody>
                  <a:tcPr anchor="ctr"/>
                </a:tc>
              </a:tr>
              <a:tr h="396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Number of PCR+ infants</a:t>
                      </a:r>
                      <a:endParaRPr lang="en-US" sz="2400" dirty="0">
                        <a:effectLst/>
                        <a:latin typeface="Tahoma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</a:rPr>
                        <a:t>56</a:t>
                      </a:r>
                      <a:endParaRPr lang="en-US" sz="2400" dirty="0">
                        <a:effectLst/>
                        <a:latin typeface="Tahoma"/>
                        <a:ea typeface="Calibri"/>
                      </a:endParaRPr>
                    </a:p>
                  </a:txBody>
                  <a:tcPr/>
                </a:tc>
              </a:tr>
              <a:tr h="396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Born to high risk mom</a:t>
                      </a:r>
                      <a:endParaRPr lang="en-US" sz="2400">
                        <a:effectLst/>
                        <a:latin typeface="Tahoma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37 </a:t>
                      </a:r>
                      <a:r>
                        <a:rPr lang="en-US" sz="2400" dirty="0">
                          <a:effectLst/>
                        </a:rPr>
                        <a:t>(</a:t>
                      </a:r>
                      <a:r>
                        <a:rPr lang="en-US" sz="2400" dirty="0" smtClean="0">
                          <a:effectLst/>
                        </a:rPr>
                        <a:t>66%)</a:t>
                      </a:r>
                      <a:endParaRPr lang="en-US" sz="2400" dirty="0">
                        <a:effectLst/>
                        <a:latin typeface="Tahoma"/>
                        <a:ea typeface="Calibri"/>
                      </a:endParaRPr>
                    </a:p>
                  </a:txBody>
                  <a:tcPr/>
                </a:tc>
              </a:tr>
              <a:tr h="396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Mean age at first PCR+ performed</a:t>
                      </a:r>
                      <a:endParaRPr lang="en-US" sz="2400" dirty="0">
                        <a:effectLst/>
                        <a:latin typeface="Tahoma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86 </a:t>
                      </a:r>
                      <a:r>
                        <a:rPr lang="en-US" sz="2400" dirty="0">
                          <a:effectLst/>
                        </a:rPr>
                        <a:t>days</a:t>
                      </a:r>
                      <a:r>
                        <a:rPr lang="th-TH" sz="240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(0-321)</a:t>
                      </a:r>
                      <a:endParaRPr lang="en-US" sz="2400" dirty="0">
                        <a:effectLst/>
                        <a:latin typeface="Tahoma"/>
                        <a:ea typeface="Calibri"/>
                      </a:endParaRPr>
                    </a:p>
                  </a:txBody>
                  <a:tcPr/>
                </a:tc>
              </a:tr>
              <a:tr h="6187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Start</a:t>
                      </a:r>
                      <a:r>
                        <a:rPr lang="th-TH" sz="240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ART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 - On LPV/r </a:t>
                      </a:r>
                      <a:r>
                        <a:rPr lang="en-US" sz="2400" dirty="0" smtClean="0">
                          <a:effectLst/>
                        </a:rPr>
                        <a:t>regimen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ahoma"/>
                          <a:ea typeface="Calibri"/>
                        </a:rPr>
                        <a:t> -</a:t>
                      </a:r>
                      <a:r>
                        <a:rPr lang="en-US" sz="2400" baseline="0" dirty="0" smtClean="0">
                          <a:effectLst/>
                          <a:latin typeface="Tahoma"/>
                          <a:ea typeface="Calibri"/>
                        </a:rPr>
                        <a:t> </a:t>
                      </a:r>
                      <a:r>
                        <a:rPr lang="en-US" sz="2400" b="1" baseline="0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On NVP based regimen</a:t>
                      </a:r>
                      <a:endParaRPr lang="en-US" sz="2400" b="1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44 (79%)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38 (86%)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</a:rPr>
                        <a:t>6 (14%)</a:t>
                      </a:r>
                      <a:endParaRPr lang="en-US" sz="2400" dirty="0">
                        <a:effectLst/>
                        <a:latin typeface="+mn-lt"/>
                        <a:ea typeface="Calibri"/>
                      </a:endParaRPr>
                    </a:p>
                  </a:txBody>
                  <a:tcPr/>
                </a:tc>
              </a:tr>
              <a:tr h="396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Dead/LTFU</a:t>
                      </a:r>
                      <a:endParaRPr lang="en-US" sz="2400">
                        <a:effectLst/>
                        <a:latin typeface="Tahoma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 </a:t>
                      </a:r>
                      <a:r>
                        <a:rPr lang="en-US" sz="2400" dirty="0">
                          <a:effectLst/>
                        </a:rPr>
                        <a:t>(</a:t>
                      </a:r>
                      <a:r>
                        <a:rPr lang="en-US" sz="2400" dirty="0" smtClean="0">
                          <a:effectLst/>
                        </a:rPr>
                        <a:t>16%)</a:t>
                      </a:r>
                      <a:endParaRPr lang="en-US" sz="2400" dirty="0">
                        <a:effectLst/>
                        <a:latin typeface="Tahoma"/>
                        <a:ea typeface="Calibri"/>
                      </a:endParaRPr>
                    </a:p>
                  </a:txBody>
                  <a:tcPr/>
                </a:tc>
              </a:tr>
              <a:tr h="396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Mean age at ART initiation</a:t>
                      </a:r>
                      <a:endParaRPr lang="en-US" sz="2400">
                        <a:effectLst/>
                        <a:latin typeface="Tahoma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</a:rPr>
                        <a:t>106 days (0-446)</a:t>
                      </a:r>
                      <a:endParaRPr lang="en-US" sz="2400" dirty="0">
                        <a:effectLst/>
                        <a:latin typeface="+mn-lt"/>
                        <a:ea typeface="Calibri"/>
                      </a:endParaRPr>
                    </a:p>
                  </a:txBody>
                  <a:tcPr/>
                </a:tc>
              </a:tr>
              <a:tr h="396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Lapse time after PCR+ to start ART</a:t>
                      </a:r>
                      <a:endParaRPr lang="en-US" sz="2400">
                        <a:effectLst/>
                        <a:latin typeface="Tahoma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</a:rPr>
                        <a:t>24 days (-64-125)</a:t>
                      </a:r>
                      <a:endParaRPr lang="en-US" sz="2400" dirty="0">
                        <a:effectLst/>
                        <a:latin typeface="+mn-lt"/>
                        <a:ea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PCR positive infants &amp; ART Initiation</a:t>
            </a:r>
            <a:br>
              <a:rPr lang="en-US" sz="3200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</a:br>
            <a:r>
              <a:rPr lang="en-US" sz="3200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Aug 14 – Feb 15, </a:t>
            </a:r>
            <a:r>
              <a:rPr lang="en-US" sz="2800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as of 1 Mar</a:t>
            </a:r>
            <a:r>
              <a:rPr lang="en-US" sz="2400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, 15</a:t>
            </a:r>
            <a:endParaRPr lang="en-US" sz="3200" dirty="0"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6248400"/>
            <a:ext cx="3603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Number </a:t>
            </a:r>
            <a:r>
              <a:rPr lang="en-US" dirty="0"/>
              <a:t>with baseline HIV RNA   = 8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347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Age at ART Initiation (Aug 14-Feb 15)</a:t>
            </a:r>
            <a:r>
              <a:rPr lang="en-US" sz="400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4000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</a:b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as 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of 1 Mar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600" dirty="0" smtClean="0">
                <a:solidFill>
                  <a:srgbClr val="0070C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15</a:t>
            </a:r>
            <a:endParaRPr lang="th-TH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752600"/>
            <a:ext cx="5562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rgbClr val="0000FF"/>
                </a:solidFill>
              </a:rPr>
              <a:t>N=44</a:t>
            </a:r>
          </a:p>
          <a:p>
            <a:r>
              <a:rPr lang="en-US" sz="2400" dirty="0" smtClean="0"/>
              <a:t>Age at start ART: 106 (range 0-446) days, </a:t>
            </a:r>
          </a:p>
          <a:p>
            <a:r>
              <a:rPr lang="en-US" sz="2400" dirty="0" smtClean="0"/>
              <a:t>Start ART before 8 weeks: 10 (23%) (Of these, 6 initiated at birth (3 drugs and transition to Rx regimen))</a:t>
            </a:r>
          </a:p>
          <a:p>
            <a:r>
              <a:rPr lang="en-US" sz="2400" dirty="0" smtClean="0"/>
              <a:t>Start ART between 2-4 months  19 (43%)</a:t>
            </a:r>
          </a:p>
          <a:p>
            <a:r>
              <a:rPr lang="en-US" sz="2400" dirty="0" smtClean="0"/>
              <a:t>Start ART between 4-6 months  8 (18%)</a:t>
            </a:r>
          </a:p>
          <a:p>
            <a:r>
              <a:rPr lang="en-US" sz="2400" dirty="0" smtClean="0"/>
              <a:t>Start ART &gt; 6 months  7 (16%)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82609483"/>
              </p:ext>
            </p:extLst>
          </p:nvPr>
        </p:nvGraphicFramePr>
        <p:xfrm>
          <a:off x="17060" y="1295400"/>
          <a:ext cx="3574576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30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PCR Positive Infants (N=56)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079778"/>
              </p:ext>
            </p:extLst>
          </p:nvPr>
        </p:nvGraphicFramePr>
        <p:xfrm>
          <a:off x="838200" y="1600200"/>
          <a:ext cx="3276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27266258"/>
              </p:ext>
            </p:extLst>
          </p:nvPr>
        </p:nvGraphicFramePr>
        <p:xfrm>
          <a:off x="4686300" y="1524000"/>
          <a:ext cx="34671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52800" y="5257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33 (59%) = Female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th-TH" sz="4800" b="1" dirty="0" smtClean="0">
                <a:cs typeface="+mn-cs"/>
              </a:rPr>
              <a:t>สรุป</a:t>
            </a:r>
            <a:endParaRPr lang="en-US" sz="48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th-TH" dirty="0" smtClean="0"/>
              <a:t>การดำเนินงานเชิงรุกทำให้เด็กได้เริ่มยาต้านไวรัสได้รวดเร็วขึ้น</a:t>
            </a:r>
          </a:p>
          <a:p>
            <a:r>
              <a:rPr lang="th-TH" dirty="0" smtClean="0"/>
              <a:t>การวินิจฉัยการติดเชื้อเอชไอวี และเริ่มยาต้านไวรัสแก่ทารกที่ติดเชื้อฯ โดยเร็ว เป็นความหวังที่อาจนำไปสู่การหยุดยาอย่างปลอดภัยได้ในอนาคต</a:t>
            </a:r>
          </a:p>
          <a:p>
            <a:r>
              <a:rPr lang="th-TH" dirty="0" smtClean="0"/>
              <a:t>เป้าหมายการยุติการถ่ายทอดเชื้อจากแม่สู่ลูกเป็นจริงได้จากความร่วมมือของทุกท่าน</a:t>
            </a:r>
          </a:p>
          <a:p>
            <a:endParaRPr lang="en-US" dirty="0"/>
          </a:p>
          <a:p>
            <a:pPr marL="736600" lvl="2" indent="-336550"/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253464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PMTCT – HIV Related Websites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PHIMS</a:t>
            </a:r>
            <a:r>
              <a:rPr lang="en-US" sz="2800" dirty="0"/>
              <a:t>: </a:t>
            </a: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pmtct.anamai.moph.go.th/phims/</a:t>
            </a:r>
            <a:endParaRPr lang="th-TH" sz="2800" dirty="0"/>
          </a:p>
          <a:p>
            <a:pPr lvl="1"/>
            <a:r>
              <a:rPr lang="en-US" dirty="0" smtClean="0"/>
              <a:t>PHIMS GIS/</a:t>
            </a:r>
            <a:r>
              <a:rPr lang="th-TH" dirty="0" smtClean="0"/>
              <a:t>ตัวชี้วัด</a:t>
            </a:r>
            <a:r>
              <a:rPr lang="en-US" dirty="0" smtClean="0"/>
              <a:t> </a:t>
            </a:r>
            <a:r>
              <a:rPr lang="th-TH" dirty="0" smtClean="0"/>
              <a:t>และรวมลิ้งค์ไปเว็บไซด์งานเอดส์อื่นๆ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http://AIDSZEROPORTAL.org</a:t>
            </a:r>
            <a:r>
              <a:rPr lang="en-US" dirty="0"/>
              <a:t> </a:t>
            </a:r>
            <a:r>
              <a:rPr lang="th-TH" dirty="0" smtClean="0"/>
              <a:t> รวมข้อมูลสำคัญของงานเอดส์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www.cqihiv.com</a:t>
            </a:r>
            <a:r>
              <a:rPr lang="en-US" dirty="0" smtClean="0"/>
              <a:t>  download </a:t>
            </a:r>
            <a:r>
              <a:rPr lang="th-TH" dirty="0" smtClean="0"/>
              <a:t>เอกสาร สื่อต่างๆ</a:t>
            </a:r>
          </a:p>
          <a:p>
            <a:r>
              <a:rPr lang="en-US" dirty="0">
                <a:hlinkClick r:id="rId5"/>
              </a:rPr>
              <a:t>http://napdl.nhso.go.th/NAPDownload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4922293"/>
            <a:ext cx="55626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CM </a:t>
            </a:r>
            <a:r>
              <a:rPr lang="th-TH" sz="2400" dirty="0">
                <a:solidFill>
                  <a:schemeClr val="tx1"/>
                </a:solidFill>
              </a:rPr>
              <a:t>กรมอนามัย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th-TH" sz="2400" dirty="0">
                <a:solidFill>
                  <a:schemeClr val="tx1"/>
                </a:solidFill>
              </a:rPr>
              <a:t>ปริวรรต (โน้ต), ฉวีวรรณ (เอ)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th-TH" sz="2400" dirty="0">
                <a:solidFill>
                  <a:schemeClr val="tx1"/>
                </a:solidFill>
              </a:rPr>
              <a:t>อีเมล์ของ </a:t>
            </a:r>
            <a:r>
              <a:rPr lang="en-US" sz="2400" dirty="0">
                <a:solidFill>
                  <a:schemeClr val="tx1"/>
                </a:solidFill>
                <a:hlinkClick r:id="rId6"/>
              </a:rPr>
              <a:t>pariwat_notee@hotmail.com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  <a:hlinkClick r:id="rId7"/>
              </a:rPr>
              <a:t>chawee_phd@yahoo.co.th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th-TH" sz="2400" dirty="0">
                <a:solidFill>
                  <a:schemeClr val="tx1"/>
                </a:solidFill>
              </a:rPr>
              <a:t>โทรศัพท์</a:t>
            </a:r>
            <a:r>
              <a:rPr lang="en-US" sz="2400" dirty="0">
                <a:solidFill>
                  <a:schemeClr val="tx1"/>
                </a:solidFill>
              </a:rPr>
              <a:t> 02-590-4437, 086-909-9971</a:t>
            </a:r>
            <a:endParaRPr lang="th-TH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การจัดการเชิงรุกฯ คืออะไร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th-TH" dirty="0"/>
              <a:t>คือ “การให้บริการเพื่อให้</a:t>
            </a:r>
            <a:r>
              <a:rPr lang="th-TH" u="sng" dirty="0"/>
              <a:t>หญิงตั้งครรภ์ที่ติดเชื้อเอชไอวี ทารกที่คลอด </a:t>
            </a:r>
            <a:r>
              <a:rPr lang="th-TH" dirty="0"/>
              <a:t>และ</a:t>
            </a:r>
            <a:r>
              <a:rPr lang="th-TH" u="sng" dirty="0"/>
              <a:t>ทารกที่ติดเชื้อเอชไอวี</a:t>
            </a:r>
            <a:r>
              <a:rPr lang="th-TH" dirty="0"/>
              <a:t>ให้ ได้รับบริการตามแนวทางมาตรฐานของประเทศไทย อย่างรวดเร็ว ครบถ้วน ถูกต้อง เพื่อตอบสนองต่อเป้าหมายยุติการถ่ายทอดเชื้อฯ และลดการตายของทารกจากเอดส์ โดยอาศัยการประสานการจัดการอย่างครบวงจรในทีมสหวิชาชีพ มีการ</a:t>
            </a:r>
            <a:r>
              <a:rPr lang="th-TH" dirty="0" smtClean="0"/>
              <a:t>กำหนดระบบผู้จัดการ</a:t>
            </a:r>
            <a:r>
              <a:rPr lang="th-TH" dirty="0"/>
              <a:t>รายบุคคล (</a:t>
            </a:r>
            <a:r>
              <a:rPr lang="en-US" dirty="0"/>
              <a:t>case manager) </a:t>
            </a:r>
            <a:r>
              <a:rPr lang="th-TH" dirty="0"/>
              <a:t>ให้แก่ผู้รับบริการ เพื่อให้เกิด</a:t>
            </a:r>
            <a:r>
              <a:rPr lang="th-TH" u="sng" dirty="0"/>
              <a:t>การวางแผนให้เหมาะสมกับผู้รับบริการแต่ละราย โดยคำนึงถึงการรักษาสิทธิ์ผู้ป่วย การให้ทางเลือกและเคารพการตัดสินใจของผู้รับบริการ</a:t>
            </a:r>
            <a:r>
              <a:rPr lang="th-TH" dirty="0"/>
              <a:t>” </a:t>
            </a:r>
            <a:endParaRPr lang="en-US" dirty="0" smtClean="0"/>
          </a:p>
          <a:p>
            <a:pPr marL="0" indent="0">
              <a:buNone/>
            </a:pPr>
            <a:r>
              <a:rPr lang="th-TH" sz="2400" i="1" dirty="0" smtClean="0"/>
              <a:t>ปรับมาจากนิยาม </a:t>
            </a:r>
            <a:r>
              <a:rPr lang="en-US" sz="2400" i="1" dirty="0" smtClean="0"/>
              <a:t>Active Case Management (ACM) </a:t>
            </a:r>
            <a:r>
              <a:rPr lang="th-TH" sz="2400" i="1" dirty="0" smtClean="0"/>
              <a:t>ของ </a:t>
            </a:r>
            <a:r>
              <a:rPr lang="en-US" sz="2400" i="1" dirty="0" smtClean="0"/>
              <a:t>Central Manchester Hospital, UK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668319"/>
            <a:ext cx="1600200" cy="111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8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Manager </a:t>
            </a:r>
            <a:r>
              <a:rPr lang="th-TH" dirty="0" smtClean="0"/>
              <a:t>ส่วนกลาง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451219"/>
              </p:ext>
            </p:extLst>
          </p:nvPr>
        </p:nvGraphicFramePr>
        <p:xfrm>
          <a:off x="457200" y="1600200"/>
          <a:ext cx="8229600" cy="4876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585"/>
                <a:gridCol w="2000815"/>
                <a:gridCol w="1676400"/>
                <a:gridCol w="3352800"/>
              </a:tblGrid>
              <a:tr h="579759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cs typeface="+mn-cs"/>
                        </a:rPr>
                        <a:t>กรม</a:t>
                      </a:r>
                      <a:endParaRPr lang="en-US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cs typeface="+mn-cs"/>
                        </a:rPr>
                        <a:t>Case manager</a:t>
                      </a:r>
                      <a:endParaRPr lang="en-US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cs typeface="+mn-cs"/>
                        </a:rPr>
                        <a:t>เบอร์โทร</a:t>
                      </a:r>
                      <a:endParaRPr lang="en-US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aseline="0" dirty="0" smtClean="0">
                          <a:cs typeface="+mn-cs"/>
                        </a:rPr>
                        <a:t>อีเมล์</a:t>
                      </a:r>
                      <a:endParaRPr lang="en-US" sz="2000" dirty="0" smtClean="0">
                        <a:cs typeface="+mn-cs"/>
                      </a:endParaRPr>
                    </a:p>
                  </a:txBody>
                  <a:tcPr/>
                </a:tc>
              </a:tr>
              <a:tr h="1125415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cs typeface="+mn-cs"/>
                        </a:rPr>
                        <a:t>อนามัย</a:t>
                      </a:r>
                      <a:endParaRPr lang="en-US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cs typeface="+mn-cs"/>
                        </a:rPr>
                        <a:t>ปริวรรต (โน้ต)</a:t>
                      </a:r>
                    </a:p>
                    <a:p>
                      <a:endParaRPr lang="en-US" sz="2000" dirty="0" smtClean="0">
                        <a:cs typeface="+mn-cs"/>
                      </a:endParaRPr>
                    </a:p>
                    <a:p>
                      <a:r>
                        <a:rPr lang="th-TH" sz="2000" dirty="0" smtClean="0">
                          <a:cs typeface="+mn-cs"/>
                        </a:rPr>
                        <a:t>ฉวีวรรณ (เอ)</a:t>
                      </a:r>
                      <a:endParaRPr lang="en-US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cs typeface="+mn-cs"/>
                        </a:rPr>
                        <a:t>02-590-4437, 086-9099971</a:t>
                      </a:r>
                    </a:p>
                    <a:p>
                      <a:r>
                        <a:rPr lang="en-US" sz="2000" dirty="0" smtClean="0">
                          <a:cs typeface="+mn-cs"/>
                        </a:rPr>
                        <a:t>086-909-9971</a:t>
                      </a:r>
                      <a:endParaRPr lang="en-US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cs typeface="+mn-cs"/>
                        </a:rPr>
                        <a:t>pariwat_notee@hotmail.com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cs typeface="+mn-cs"/>
                        </a:rPr>
                        <a:t>chawee_phd@yahoo.co.th</a:t>
                      </a:r>
                    </a:p>
                  </a:txBody>
                  <a:tcPr/>
                </a:tc>
              </a:tr>
              <a:tr h="1057208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cs typeface="+mn-cs"/>
                        </a:rPr>
                        <a:t>สอวพ</a:t>
                      </a:r>
                      <a:endParaRPr lang="en-US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cs typeface="+mn-cs"/>
                        </a:rPr>
                        <a:t>พัชราภรณ์ (หนิง)</a:t>
                      </a:r>
                    </a:p>
                    <a:p>
                      <a:r>
                        <a:rPr lang="th-TH" sz="2000" dirty="0" smtClean="0">
                          <a:solidFill>
                            <a:srgbClr val="FF0000"/>
                          </a:solidFill>
                          <a:cs typeface="+mn-cs"/>
                        </a:rPr>
                        <a:t>เดียร์</a:t>
                      </a:r>
                    </a:p>
                    <a:p>
                      <a:r>
                        <a:rPr lang="th-TH" sz="2000" dirty="0" smtClean="0">
                          <a:solidFill>
                            <a:srgbClr val="FF0000"/>
                          </a:solidFill>
                          <a:cs typeface="+mn-cs"/>
                        </a:rPr>
                        <a:t>เกียว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cs typeface="+mn-cs"/>
                        </a:rPr>
                        <a:t>093-5545987</a:t>
                      </a:r>
                      <a:endParaRPr lang="en-US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cs typeface="+mn-cs"/>
                        </a:rPr>
                        <a:t>ppavapu@yahoo.com</a:t>
                      </a:r>
                      <a:endParaRPr lang="en-US" sz="2000" dirty="0">
                        <a:cs typeface="+mn-cs"/>
                      </a:endParaRPr>
                    </a:p>
                  </a:txBody>
                  <a:tcPr/>
                </a:tc>
              </a:tr>
              <a:tr h="1057208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cs typeface="+mn-cs"/>
                        </a:rPr>
                        <a:t>กรมวิทย์ฯ</a:t>
                      </a:r>
                      <a:endParaRPr lang="en-US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cs typeface="+mn-cs"/>
                        </a:rPr>
                        <a:t>ชายแดน (เบียร์)</a:t>
                      </a:r>
                    </a:p>
                    <a:p>
                      <a:r>
                        <a:rPr lang="th-TH" sz="2000" dirty="0" smtClean="0">
                          <a:cs typeface="+mn-cs"/>
                        </a:rPr>
                        <a:t>หรรษา (นุช)</a:t>
                      </a:r>
                      <a:endParaRPr lang="en-US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cs typeface="+mn-cs"/>
                        </a:rPr>
                        <a:t>084-0842697</a:t>
                      </a:r>
                    </a:p>
                    <a:p>
                      <a:r>
                        <a:rPr lang="en-US" sz="2000" dirty="0" smtClean="0">
                          <a:cs typeface="+mn-cs"/>
                        </a:rPr>
                        <a:t>089-2459959,</a:t>
                      </a:r>
                    </a:p>
                    <a:p>
                      <a:r>
                        <a:rPr lang="en-US" sz="2000" dirty="0" smtClean="0">
                          <a:cs typeface="+mn-cs"/>
                        </a:rPr>
                        <a:t>02-9659757</a:t>
                      </a:r>
                      <a:endParaRPr lang="en-US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cs typeface="+mn-cs"/>
                        </a:rPr>
                        <a:t>chaidan_2522@hotmail.com</a:t>
                      </a:r>
                    </a:p>
                    <a:p>
                      <a:r>
                        <a:rPr lang="en-US" sz="2000" dirty="0" smtClean="0">
                          <a:cs typeface="+mn-cs"/>
                        </a:rPr>
                        <a:t>hansa.t@dmsc.mail.go.th</a:t>
                      </a:r>
                      <a:endParaRPr lang="en-US" sz="2000" dirty="0">
                        <a:cs typeface="+mn-cs"/>
                      </a:endParaRPr>
                    </a:p>
                  </a:txBody>
                  <a:tcPr/>
                </a:tc>
              </a:tr>
              <a:tr h="105720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cs typeface="+mn-cs"/>
                        </a:rPr>
                        <a:t>HIVNAT,</a:t>
                      </a:r>
                      <a:r>
                        <a:rPr lang="en-US" sz="2000" baseline="0" dirty="0" smtClean="0">
                          <a:cs typeface="+mn-cs"/>
                        </a:rPr>
                        <a:t> </a:t>
                      </a:r>
                      <a:r>
                        <a:rPr lang="th-TH" sz="2000" baseline="0" dirty="0" smtClean="0">
                          <a:cs typeface="+mn-cs"/>
                        </a:rPr>
                        <a:t>กาชาด</a:t>
                      </a:r>
                      <a:endParaRPr lang="en-US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cs typeface="+mn-cs"/>
                        </a:rPr>
                        <a:t>ธิดารัตน์ (ดา)</a:t>
                      </a:r>
                      <a:endParaRPr lang="en-US" sz="2000" dirty="0" smtClean="0">
                        <a:cs typeface="+mn-cs"/>
                      </a:endParaRPr>
                    </a:p>
                    <a:p>
                      <a:r>
                        <a:rPr lang="th-TH" sz="2000" dirty="0" smtClean="0">
                          <a:cs typeface="+mn-cs"/>
                        </a:rPr>
                        <a:t>ตุลาทิพย์</a:t>
                      </a:r>
                      <a:endParaRPr lang="en-US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cs typeface="+mn-cs"/>
                        </a:rPr>
                        <a:t>089-143-6634</a:t>
                      </a:r>
                    </a:p>
                    <a:p>
                      <a:r>
                        <a:rPr lang="en-US" sz="2000" dirty="0" smtClean="0">
                          <a:cs typeface="+mn-cs"/>
                        </a:rPr>
                        <a:t>081-9257171</a:t>
                      </a:r>
                      <a:endParaRPr lang="en-US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cs typeface="+mn-cs"/>
                        </a:rPr>
                        <a:t>thidarat.j@hivnat.org</a:t>
                      </a:r>
                    </a:p>
                    <a:p>
                      <a:r>
                        <a:rPr lang="en-US" sz="2000" dirty="0" smtClean="0">
                          <a:cs typeface="+mn-cs"/>
                        </a:rPr>
                        <a:t>tulathip.s@hivnat.org</a:t>
                      </a:r>
                      <a:endParaRPr lang="en-US" sz="2000" dirty="0"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6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ขอบคุณแทนเด็กๆที่จะปลอดภัยจากเชื้อการติดเชื้อเอชไอวี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44844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9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th-TH" b="1" dirty="0" smtClean="0"/>
              <a:t>ทำไมต้องจัดการเชิง</a:t>
            </a:r>
            <a:r>
              <a:rPr lang="th-TH" b="1" dirty="0" smtClean="0"/>
              <a:t>รุก </a:t>
            </a:r>
            <a:r>
              <a:rPr lang="en-US" b="1" dirty="0" smtClean="0"/>
              <a:t>(</a:t>
            </a:r>
            <a:r>
              <a:rPr lang="en-US" b="1" dirty="0" smtClean="0"/>
              <a:t>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เป้าหมายประเทศ “ยุติการถ่ายทอดเชื้อฯจากแม่สู่ลูก” </a:t>
            </a:r>
            <a:r>
              <a:rPr lang="en-US" dirty="0" smtClean="0"/>
              <a:t>(MTCT rate &lt; </a:t>
            </a:r>
            <a:r>
              <a:rPr lang="en-US" dirty="0" smtClean="0"/>
              <a:t>2%)</a:t>
            </a:r>
            <a:r>
              <a:rPr lang="th-TH" dirty="0"/>
              <a:t> </a:t>
            </a:r>
          </a:p>
          <a:p>
            <a:r>
              <a:rPr lang="th-TH" dirty="0" smtClean="0"/>
              <a:t>ช่องว่างของบริการ</a:t>
            </a:r>
          </a:p>
          <a:p>
            <a:pPr lvl="1"/>
            <a:r>
              <a:rPr lang="th-TH" dirty="0"/>
              <a:t>ร้อยละ </a:t>
            </a:r>
            <a:r>
              <a:rPr lang="en-US" dirty="0" smtClean="0"/>
              <a:t>40 </a:t>
            </a:r>
            <a:r>
              <a:rPr lang="th-TH" dirty="0" smtClean="0"/>
              <a:t>หญิงตั้งครรภ์ไม่มาติดตามการรักษาหลังคลอด </a:t>
            </a:r>
            <a:r>
              <a:rPr lang="en-US" dirty="0" smtClean="0"/>
              <a:t>(NAP 2009-2012)</a:t>
            </a:r>
            <a:endParaRPr lang="th-TH" dirty="0" smtClean="0"/>
          </a:p>
          <a:p>
            <a:pPr lvl="1"/>
            <a:r>
              <a:rPr lang="th-TH" dirty="0" smtClean="0"/>
              <a:t>ร้อยละ </a:t>
            </a:r>
            <a:r>
              <a:rPr lang="en-US" dirty="0" smtClean="0"/>
              <a:t>61 </a:t>
            </a:r>
            <a:r>
              <a:rPr lang="th-TH" dirty="0" smtClean="0"/>
              <a:t>ทารกที่คลอดจากแม่ติดเชื้อเอชไอวีได้รับการตรวจ </a:t>
            </a:r>
            <a:r>
              <a:rPr lang="en-US" dirty="0" smtClean="0"/>
              <a:t>PCR </a:t>
            </a:r>
            <a:r>
              <a:rPr lang="th-TH" dirty="0" smtClean="0"/>
              <a:t>เพื่อวินิจฉัยการติดเชื้อ </a:t>
            </a:r>
            <a:r>
              <a:rPr lang="en-US" dirty="0" smtClean="0"/>
              <a:t>(EID survey 2008-2011)</a:t>
            </a:r>
          </a:p>
          <a:p>
            <a:pPr lvl="1"/>
            <a:r>
              <a:rPr lang="th-TH" dirty="0" smtClean="0"/>
              <a:t>ร้อยละ </a:t>
            </a:r>
            <a:r>
              <a:rPr lang="en-US" dirty="0" smtClean="0"/>
              <a:t>52 </a:t>
            </a:r>
            <a:r>
              <a:rPr lang="th-TH" dirty="0" smtClean="0"/>
              <a:t>ของทารกที่ติดเชื้อเอชไอวีได้รับยาต้านไวรัสภายในขวบปีแรก </a:t>
            </a:r>
            <a:r>
              <a:rPr lang="en-US" dirty="0" smtClean="0"/>
              <a:t>(NAP 2011)</a:t>
            </a:r>
          </a:p>
          <a:p>
            <a:pPr lvl="1"/>
            <a:r>
              <a:rPr lang="th-TH" dirty="0" smtClean="0"/>
              <a:t>ไม่มีข้อมูลอัตราตายของทารกที่ติดเชื้อเอชไอวีและสาเหตุการเสียชีวิตในไทย</a:t>
            </a:r>
          </a:p>
          <a:p>
            <a:pPr lvl="1"/>
            <a:r>
              <a:rPr lang="th-TH" dirty="0" smtClean="0"/>
              <a:t>ไม่มีข้อมูลสาเหตุของการติดเชื้อเอชไอวีในทารกรายใหม่ในประเทศไทย</a:t>
            </a:r>
            <a:endParaRPr lang="en-US" dirty="0" smtClean="0"/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34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ทำไมต้องจัดการเชิงรุก </a:t>
            </a:r>
            <a:r>
              <a:rPr lang="en-US" b="1" dirty="0" smtClean="0"/>
              <a:t>(II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th-TH" sz="2500" dirty="0">
                <a:solidFill>
                  <a:prstClr val="black"/>
                </a:solidFill>
              </a:rPr>
              <a:t>พัฒนาคุณภาพบริการรักษาให้เป็นไปตามตาม</a:t>
            </a:r>
            <a:r>
              <a:rPr lang="th-TH" sz="2500" dirty="0" smtClean="0">
                <a:solidFill>
                  <a:prstClr val="black"/>
                </a:solidFill>
              </a:rPr>
              <a:t>แนวทางการป้องกันและการดูแลรักษา</a:t>
            </a:r>
            <a:r>
              <a:rPr lang="th-TH" sz="2500" dirty="0">
                <a:solidFill>
                  <a:prstClr val="black"/>
                </a:solidFill>
              </a:rPr>
              <a:t>ปี </a:t>
            </a:r>
            <a:r>
              <a:rPr lang="en-US" sz="2500" dirty="0">
                <a:solidFill>
                  <a:prstClr val="black"/>
                </a:solidFill>
              </a:rPr>
              <a:t>2557 </a:t>
            </a:r>
            <a:r>
              <a:rPr lang="th-TH" sz="2500" dirty="0" smtClean="0">
                <a:solidFill>
                  <a:prstClr val="black"/>
                </a:solidFill>
              </a:rPr>
              <a:t>เพื่อ</a:t>
            </a:r>
          </a:p>
          <a:p>
            <a:pPr lvl="1"/>
            <a:r>
              <a:rPr lang="th-TH" sz="2100" dirty="0" smtClean="0">
                <a:solidFill>
                  <a:prstClr val="black"/>
                </a:solidFill>
              </a:rPr>
              <a:t>ลดอัตราการติดเชื้อเอชไอวีในทารกรายใหม่ </a:t>
            </a:r>
          </a:p>
          <a:p>
            <a:pPr lvl="1"/>
            <a:r>
              <a:rPr lang="th-TH" sz="2100" dirty="0">
                <a:solidFill>
                  <a:prstClr val="black"/>
                </a:solidFill>
              </a:rPr>
              <a:t>ลดอัตราการขาดนัดในแม่หลังคลอด</a:t>
            </a:r>
          </a:p>
          <a:p>
            <a:pPr lvl="1"/>
            <a:r>
              <a:rPr lang="th-TH" sz="2100" dirty="0" smtClean="0">
                <a:solidFill>
                  <a:prstClr val="black"/>
                </a:solidFill>
              </a:rPr>
              <a:t>ส่งเสริม</a:t>
            </a:r>
            <a:r>
              <a:rPr lang="th-TH" sz="2100" dirty="0">
                <a:solidFill>
                  <a:prstClr val="black"/>
                </a:solidFill>
              </a:rPr>
              <a:t>การตรวจเลือดเพื่อวินิจฉัยการติดเชื้อเอชไอวีในทารกโดยเร็วที่สุด </a:t>
            </a:r>
          </a:p>
          <a:p>
            <a:pPr lvl="1"/>
            <a:r>
              <a:rPr lang="th-TH" sz="2100" dirty="0" smtClean="0">
                <a:solidFill>
                  <a:prstClr val="black"/>
                </a:solidFill>
              </a:rPr>
              <a:t>ส่งเสริมการเริ่มยาต้านไวรัสในทารกที่ติดเชื้อโดยเร็วที่สุด ลดอัตราป่วย</a:t>
            </a:r>
            <a:r>
              <a:rPr lang="th-TH" sz="2100" dirty="0">
                <a:solidFill>
                  <a:prstClr val="black"/>
                </a:solidFill>
              </a:rPr>
              <a:t>และเสียชีวิตในทารกที่ติดเชื้อเอชไอวี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endParaRPr lang="th-TH" sz="2100" dirty="0">
              <a:solidFill>
                <a:prstClr val="black"/>
              </a:solidFill>
            </a:endParaRPr>
          </a:p>
          <a:p>
            <a:pPr lvl="0"/>
            <a:r>
              <a:rPr lang="th-TH" sz="2500" dirty="0" smtClean="0">
                <a:solidFill>
                  <a:prstClr val="black"/>
                </a:solidFill>
              </a:rPr>
              <a:t>เริ่ม</a:t>
            </a:r>
            <a:r>
              <a:rPr lang="th-TH" sz="2500" dirty="0">
                <a:solidFill>
                  <a:prstClr val="black"/>
                </a:solidFill>
              </a:rPr>
              <a:t>ยาต้านไวรัสตั้งแต่เริ่มติดเชื้อเอชไอวีในระยะแรกเพื่อลดการหลบซ่อนของไวรัสในแหล่งหลบซ่อน ซึ่งอาจเพิ่มโอกาสของ </a:t>
            </a:r>
            <a:r>
              <a:rPr lang="en-US" sz="2500" dirty="0">
                <a:solidFill>
                  <a:prstClr val="black"/>
                </a:solidFill>
              </a:rPr>
              <a:t>HIV remission </a:t>
            </a:r>
            <a:r>
              <a:rPr lang="th-TH" sz="2500" dirty="0">
                <a:solidFill>
                  <a:prstClr val="black"/>
                </a:solidFill>
              </a:rPr>
              <a:t>ในทารกที่เริ่มยาเร็ว</a:t>
            </a:r>
          </a:p>
          <a:p>
            <a:pPr lvl="0"/>
            <a:r>
              <a:rPr lang="th-TH" sz="2500" dirty="0">
                <a:solidFill>
                  <a:prstClr val="black"/>
                </a:solidFill>
              </a:rPr>
              <a:t>เป้าหมาย </a:t>
            </a:r>
            <a:r>
              <a:rPr lang="en-US" sz="2500" dirty="0">
                <a:solidFill>
                  <a:prstClr val="black"/>
                </a:solidFill>
              </a:rPr>
              <a:t>90 90 90 (Global) </a:t>
            </a:r>
            <a:r>
              <a:rPr lang="th-TH" sz="2500" dirty="0">
                <a:solidFill>
                  <a:prstClr val="black"/>
                </a:solidFill>
              </a:rPr>
              <a:t>และยุติปัญหาเอดส์ของประเทศ</a:t>
            </a:r>
            <a:r>
              <a:rPr lang="th-TH" sz="2500" dirty="0" smtClean="0">
                <a:solidFill>
                  <a:prstClr val="black"/>
                </a:solidFill>
              </a:rPr>
              <a:t>ไทย</a:t>
            </a:r>
          </a:p>
          <a:p>
            <a:pPr lvl="0"/>
            <a:r>
              <a:rPr lang="th-TH" sz="2500" dirty="0" smtClean="0">
                <a:solidFill>
                  <a:prstClr val="black"/>
                </a:solidFill>
              </a:rPr>
              <a:t>มีข้อมูลเรื่องสาเหตุการติดเชื้อเอชไอวีจากแม่สู่ลูกในไทย</a:t>
            </a:r>
          </a:p>
          <a:p>
            <a:pPr lvl="0"/>
            <a:r>
              <a:rPr lang="th-TH" sz="2500" dirty="0" smtClean="0">
                <a:solidFill>
                  <a:prstClr val="black"/>
                </a:solidFill>
              </a:rPr>
              <a:t>มีข้อมูลเรื่องสาเหตุการเสียชีวิตของทารกที่ติดเชื้อเอชไอวีในไทย</a:t>
            </a:r>
            <a:endParaRPr lang="th-TH" sz="25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การดำเนินงานเชิงรุกทำอย่างไร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39" y="1600200"/>
            <a:ext cx="3276600" cy="329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1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ounded Rectangle 25"/>
          <p:cNvSpPr>
            <a:spLocks noChangeArrowheads="1"/>
          </p:cNvSpPr>
          <p:nvPr/>
        </p:nvSpPr>
        <p:spPr bwMode="auto">
          <a:xfrm>
            <a:off x="76200" y="1600200"/>
            <a:ext cx="8915400" cy="44196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Lucida Sans Unicode" pitchFamily="34" charset="0"/>
                <a:cs typeface="Angsana New" pitchFamily="18" charset="-34"/>
              </a:defRPr>
            </a:lvl1pPr>
            <a:lvl2pPr algn="l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Lucida Sans Unicode" pitchFamily="34" charset="0"/>
                <a:cs typeface="Angsana New" pitchFamily="18" charset="-34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Lucida Sans Unicode" pitchFamily="34" charset="0"/>
                <a:cs typeface="Angsana New" pitchFamily="18" charset="-34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Lucida Sans Unicode" pitchFamily="34" charset="0"/>
                <a:cs typeface="Angsana New" pitchFamily="18" charset="-34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Lucida Sans Unicode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Lucida Sans Unicode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Lucida Sans Unicode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Lucida Sans Unicode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Lucida Sans Unicode" pitchFamily="34" charset="0"/>
                <a:cs typeface="Angsana New" pitchFamily="18" charset="-34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tx1"/>
                </a:solidFill>
                <a:latin typeface="Arial" charset="0"/>
              </a:rPr>
              <a:t>Key partners: </a:t>
            </a:r>
          </a:p>
          <a:p>
            <a:pPr marL="573088" lvl="1" indent="-115888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th-TH" altLang="en-US" sz="2800" dirty="0" smtClean="0">
                <a:solidFill>
                  <a:schemeClr val="tx1"/>
                </a:solidFill>
                <a:latin typeface="Arial" charset="0"/>
              </a:rPr>
              <a:t>สอวพ กรมอนามัย กรมวิทยาศาสตร์การแพทย์ คณะเทคนิคการแพทย์ มช</a:t>
            </a:r>
            <a:endParaRPr lang="en-US" altLang="en-US" sz="2800" dirty="0" smtClean="0">
              <a:solidFill>
                <a:schemeClr val="tx1"/>
              </a:solidFill>
              <a:latin typeface="Arial" charset="0"/>
            </a:endParaRPr>
          </a:p>
          <a:p>
            <a:pPr marL="573088" lvl="1" indent="-115888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</a:rPr>
              <a:t>TUC</a:t>
            </a:r>
            <a:endParaRPr lang="en-US" altLang="en-US" sz="2800" dirty="0" smtClean="0">
              <a:solidFill>
                <a:schemeClr val="tx1"/>
              </a:solidFill>
              <a:latin typeface="Arial" charset="0"/>
            </a:endParaRPr>
          </a:p>
          <a:p>
            <a:pPr marL="573088" lvl="1" indent="-115888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</a:rPr>
              <a:t>HIVNAT</a:t>
            </a:r>
          </a:p>
          <a:p>
            <a:pPr marL="573088" lvl="1" indent="-115888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</a:rPr>
              <a:t>4 </a:t>
            </a:r>
            <a:r>
              <a:rPr lang="th-TH" altLang="en-US" sz="2800" dirty="0" smtClean="0">
                <a:solidFill>
                  <a:schemeClr val="tx1"/>
                </a:solidFill>
                <a:latin typeface="Arial" charset="0"/>
              </a:rPr>
              <a:t>ศูนย์การเรียนรู้ </a:t>
            </a:r>
            <a:r>
              <a:rPr lang="en-US" altLang="en-US" sz="2800" dirty="0" smtClean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th-TH" altLang="en-US" sz="2800" dirty="0" smtClean="0">
                <a:solidFill>
                  <a:schemeClr val="tx1"/>
                </a:solidFill>
                <a:latin typeface="Arial" charset="0"/>
              </a:rPr>
              <a:t>รพ เชียงรายประชานุเคราะห์</a:t>
            </a:r>
            <a:r>
              <a:rPr lang="en-US" altLang="en-US" sz="2800" dirty="0" smtClean="0">
                <a:solidFill>
                  <a:schemeClr val="tx1"/>
                </a:solidFill>
                <a:latin typeface="Arial" charset="0"/>
              </a:rPr>
              <a:t>,</a:t>
            </a:r>
            <a:r>
              <a:rPr lang="th-TH" altLang="en-US" sz="2800" dirty="0" smtClean="0">
                <a:solidFill>
                  <a:schemeClr val="tx1"/>
                </a:solidFill>
                <a:latin typeface="Arial" charset="0"/>
              </a:rPr>
              <a:t> รพ ศรีนครินทร์</a:t>
            </a:r>
            <a:r>
              <a:rPr lang="en-US" altLang="en-US" sz="2800" dirty="0" smtClean="0">
                <a:solidFill>
                  <a:schemeClr val="tx1"/>
                </a:solidFill>
                <a:latin typeface="Arial" charset="0"/>
              </a:rPr>
              <a:t>,</a:t>
            </a:r>
            <a:r>
              <a:rPr lang="th-TH" altLang="en-US" sz="2800" dirty="0" smtClean="0">
                <a:solidFill>
                  <a:schemeClr val="tx1"/>
                </a:solidFill>
                <a:latin typeface="Arial" charset="0"/>
              </a:rPr>
              <a:t> รพ พระจอมเกล้า</a:t>
            </a:r>
            <a:r>
              <a:rPr lang="en-US" altLang="en-US" sz="280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th-TH" altLang="en-US" sz="2800" dirty="0" smtClean="0">
                <a:solidFill>
                  <a:schemeClr val="tx1"/>
                </a:solidFill>
                <a:latin typeface="Arial" charset="0"/>
              </a:rPr>
              <a:t>รพหาดใหญ่</a:t>
            </a:r>
            <a:r>
              <a:rPr lang="en-US" altLang="en-US" sz="2800" dirty="0" smtClean="0">
                <a:solidFill>
                  <a:schemeClr val="tx1"/>
                </a:solidFill>
                <a:latin typeface="Arial" charset="0"/>
              </a:rPr>
              <a:t>)</a:t>
            </a:r>
            <a:r>
              <a:rPr lang="th-TH" altLang="en-US" sz="2800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573088" lvl="1" indent="-115888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th-TH" altLang="en-US" sz="2800" dirty="0" smtClean="0">
                <a:solidFill>
                  <a:schemeClr val="tx1"/>
                </a:solidFill>
                <a:latin typeface="Arial" charset="0"/>
              </a:rPr>
              <a:t>รพ ที่ดูแลเด็กทารกที่คลอดจากแม่ที่ติดเชื้อเอชไอวี และทารกที่ติดเชื้อเอชไอวี</a:t>
            </a:r>
            <a:r>
              <a:rPr lang="en-US" altLang="en-US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en-US" altLang="en-US" sz="2800" dirty="0" smtClean="0">
              <a:solidFill>
                <a:schemeClr val="tx1"/>
              </a:solidFill>
              <a:latin typeface="Arial" charset="0"/>
            </a:endParaRPr>
          </a:p>
          <a:p>
            <a:pPr marL="573088" lvl="1" indent="-115888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th-TH" altLang="en-US" sz="2800" dirty="0" smtClean="0">
                <a:solidFill>
                  <a:schemeClr val="tx1"/>
                </a:solidFill>
                <a:latin typeface="Arial" charset="0"/>
              </a:rPr>
              <a:t>สคร สสจ</a:t>
            </a:r>
          </a:p>
          <a:p>
            <a:pPr marL="573088" lvl="1" indent="-115888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th-TH" altLang="en-US" sz="2800" dirty="0" smtClean="0">
                <a:solidFill>
                  <a:schemeClr val="tx1"/>
                </a:solidFill>
                <a:latin typeface="Arial" charset="0"/>
              </a:rPr>
              <a:t>สปสช</a:t>
            </a:r>
            <a:endParaRPr lang="en-US" altLang="en-US" sz="28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74638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Lucida Sans Unicode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Lucida Sans Unicode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Lucida Sans Unicode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Lucida Sans Unicode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Lucida Sans Unicode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Lucida Sans Unicode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Lucida Sans Unicode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Lucida Sans Unicode" pitchFamily="34" charset="0"/>
                <a:cs typeface="Angsana New" pitchFamily="18" charset="-34"/>
              </a:defRPr>
            </a:lvl9pPr>
          </a:lstStyle>
          <a:p>
            <a:pPr>
              <a:defRPr/>
            </a:pPr>
            <a:r>
              <a:rPr lang="en-US" altLang="en-US" sz="2800" b="1" kern="0" dirty="0">
                <a:solidFill>
                  <a:schemeClr val="tx1"/>
                </a:solidFill>
              </a:rPr>
              <a:t>A</a:t>
            </a:r>
            <a:r>
              <a:rPr lang="en-US" altLang="en-US" sz="2800" b="1" kern="0" dirty="0" smtClean="0">
                <a:solidFill>
                  <a:schemeClr val="tx1"/>
                </a:solidFill>
              </a:rPr>
              <a:t>ctive Case </a:t>
            </a:r>
            <a:r>
              <a:rPr lang="en-US" altLang="en-US" sz="2800" b="1" kern="0" dirty="0">
                <a:solidFill>
                  <a:schemeClr val="tx1"/>
                </a:solidFill>
              </a:rPr>
              <a:t>M</a:t>
            </a:r>
            <a:r>
              <a:rPr lang="en-US" altLang="en-US" sz="2800" b="1" kern="0" dirty="0" smtClean="0">
                <a:solidFill>
                  <a:schemeClr val="tx1"/>
                </a:solidFill>
              </a:rPr>
              <a:t>anagement Network to Promote Early </a:t>
            </a:r>
            <a:r>
              <a:rPr lang="en-US" altLang="en-US" sz="2800" b="1" kern="0" dirty="0">
                <a:solidFill>
                  <a:schemeClr val="tx1"/>
                </a:solidFill>
              </a:rPr>
              <a:t>ART in HIV</a:t>
            </a:r>
            <a:r>
              <a:rPr lang="en-US" altLang="en-US" sz="2800" b="1" kern="0" dirty="0" smtClean="0">
                <a:solidFill>
                  <a:schemeClr val="tx1"/>
                </a:solidFill>
              </a:rPr>
              <a:t>+ infants </a:t>
            </a:r>
          </a:p>
        </p:txBody>
      </p:sp>
    </p:spTree>
    <p:extLst>
      <p:ext uri="{BB962C8B-B14F-4D97-AF65-F5344CB8AC3E}">
        <p14:creationId xmlns:p14="http://schemas.microsoft.com/office/powerpoint/2010/main" val="79270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1828800" y="1866900"/>
            <a:ext cx="403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th-TH" sz="2800" b="1" dirty="0" smtClean="0"/>
              <a:t>กิจกรรมในโครงการ </a:t>
            </a:r>
            <a:r>
              <a:rPr lang="en-US" sz="2800" b="1" dirty="0" smtClean="0"/>
              <a:t>ACC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295400"/>
            <a:ext cx="1524000" cy="11430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HIV-infected pregnant women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1295400"/>
            <a:ext cx="1524000" cy="11430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Infants born to HIV+ mothers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1296988"/>
            <a:ext cx="1524000" cy="11430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HIV-infected infants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304800" y="2667000"/>
            <a:ext cx="2286000" cy="3733800"/>
          </a:xfrm>
          <a:prstGeom prst="wedgeRectCallout">
            <a:avLst>
              <a:gd name="adj1" fmla="val -36209"/>
              <a:gd name="adj2" fmla="val -6175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dirty="0" smtClean="0"/>
              <a:t>สอวพ กรมอนามัย </a:t>
            </a:r>
            <a:r>
              <a:rPr lang="en-US" sz="2000" dirty="0" smtClean="0"/>
              <a:t>TUC</a:t>
            </a:r>
            <a:endParaRPr lang="en-US" sz="2000" dirty="0" smtClean="0"/>
          </a:p>
          <a:p>
            <a:pPr marL="231775" lvl="1" indent="-177800">
              <a:buFont typeface="Arial" panose="020B0604020202020204" pitchFamily="34" charset="0"/>
              <a:buChar char="•"/>
            </a:pPr>
            <a:r>
              <a:rPr lang="th-TH" sz="2000" dirty="0" smtClean="0"/>
              <a:t>จัดอบรมให้เจ้าหน้าที่รพ รับทราบถึงแนวทางการป้องกันการถ่ายทอดเชื้อเอชไอวีจากแม่สู่ลูก และการรักษาตรวจเลือดทารกตามแนวทาง</a:t>
            </a:r>
            <a:endParaRPr lang="en-US" sz="2000" dirty="0" smtClean="0"/>
          </a:p>
          <a:p>
            <a:pPr marL="231775" lvl="1" indent="-177800">
              <a:buFont typeface="Arial" panose="020B0604020202020204" pitchFamily="34" charset="0"/>
              <a:buChar char="•"/>
            </a:pPr>
            <a:r>
              <a:rPr lang="th-TH" sz="2000" dirty="0" smtClean="0"/>
              <a:t>จัดระบบการสนับสนุนการตรวจวินิจฉัย ป้องกันและรักษาแม่ลูก สำหรับ </a:t>
            </a:r>
            <a:r>
              <a:rPr lang="en-US" sz="2000" dirty="0" smtClean="0"/>
              <a:t>non-Thai  </a:t>
            </a:r>
            <a:r>
              <a:rPr lang="en-US" sz="2000" dirty="0" smtClean="0"/>
              <a:t>(DOH/TRC)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6" name="Rectangular Callout 15"/>
          <p:cNvSpPr/>
          <p:nvPr/>
        </p:nvSpPr>
        <p:spPr>
          <a:xfrm>
            <a:off x="2667000" y="2667000"/>
            <a:ext cx="3657600" cy="3810000"/>
          </a:xfrm>
          <a:prstGeom prst="wedgeRectCallout">
            <a:avLst>
              <a:gd name="adj1" fmla="val -10438"/>
              <a:gd name="adj2" fmla="val -57717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dirty="0" smtClean="0"/>
              <a:t>กรมวิทย์</a:t>
            </a:r>
            <a:r>
              <a:rPr lang="en-US" sz="2000" dirty="0" smtClean="0"/>
              <a:t>/</a:t>
            </a:r>
            <a:r>
              <a:rPr lang="th-TH" sz="2000" dirty="0" smtClean="0"/>
              <a:t>คณะเทคนิคการแพทย์ มช</a:t>
            </a:r>
            <a:r>
              <a:rPr lang="en-US" sz="2000" dirty="0" smtClean="0"/>
              <a:t>/</a:t>
            </a:r>
            <a:r>
              <a:rPr lang="th-TH" sz="2000" dirty="0" smtClean="0"/>
              <a:t>กรมอนามัย</a:t>
            </a:r>
            <a:r>
              <a:rPr lang="en-US" sz="2000" dirty="0" smtClean="0"/>
              <a:t>/TUC/</a:t>
            </a:r>
            <a:r>
              <a:rPr lang="th-TH" sz="2000" dirty="0" smtClean="0"/>
              <a:t>ผู้จัดการเชิงรุก </a:t>
            </a:r>
            <a:r>
              <a:rPr lang="en-US" sz="2000" dirty="0" smtClean="0"/>
              <a:t>5 </a:t>
            </a:r>
            <a:r>
              <a:rPr lang="th-TH" sz="2000" dirty="0" smtClean="0"/>
              <a:t>ภาค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000" dirty="0" smtClean="0"/>
              <a:t>สนับสนุนในเกิดการตรวจเลือดเพื่อวินิจฉัยการติดเชื้อในทารกที่คลอดจากแม่ที่ติดเชื้อเอชไอวี</a:t>
            </a:r>
            <a:r>
              <a:rPr lang="en-US" sz="2000" dirty="0" smtClean="0"/>
              <a:t> 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DBS </a:t>
            </a:r>
            <a:r>
              <a:rPr lang="th-TH" sz="2000" dirty="0" smtClean="0"/>
              <a:t>แรกเกิด</a:t>
            </a:r>
            <a:r>
              <a:rPr lang="en-US" sz="2000" dirty="0" smtClean="0"/>
              <a:t>, </a:t>
            </a:r>
            <a:r>
              <a:rPr lang="en-US" sz="2000" dirty="0"/>
              <a:t>PCR 3</a:t>
            </a:r>
            <a:r>
              <a:rPr lang="en-US" sz="2000" baseline="30000" dirty="0"/>
              <a:t>rd</a:t>
            </a:r>
            <a:r>
              <a:rPr lang="en-US" sz="2000" dirty="0"/>
              <a:t>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2000" dirty="0" smtClean="0"/>
              <a:t>อบรมเจ้าหน้าที่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2000" dirty="0" smtClean="0"/>
              <a:t>สนับสนุนการตรวจเลือดให้ทารก </a:t>
            </a:r>
            <a:r>
              <a:rPr lang="en-US" sz="2000" dirty="0" smtClean="0"/>
              <a:t>non-Thai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000" dirty="0" smtClean="0"/>
              <a:t>กรมอนามัย 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2000" dirty="0" smtClean="0"/>
              <a:t>หาสาเหตุการติดเชื้อรายใหม่ในทารก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2000" dirty="0" smtClean="0"/>
              <a:t>หาสาเหตุการเสียชีวิตของทารกที่ติดเชื้อเอชไอวี</a:t>
            </a:r>
            <a:endParaRPr lang="en-US" sz="2000" dirty="0"/>
          </a:p>
        </p:txBody>
      </p:sp>
      <p:sp>
        <p:nvSpPr>
          <p:cNvPr id="17" name="Rectangular Callout 16"/>
          <p:cNvSpPr/>
          <p:nvPr/>
        </p:nvSpPr>
        <p:spPr>
          <a:xfrm>
            <a:off x="6400800" y="2667000"/>
            <a:ext cx="2590800" cy="3733800"/>
          </a:xfrm>
          <a:prstGeom prst="wedgeRectCallout">
            <a:avLst>
              <a:gd name="adj1" fmla="val -27124"/>
              <a:gd name="adj2" fmla="val -6078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dirty="0" smtClean="0"/>
              <a:t>ผู้จัดการเชิงรุก </a:t>
            </a:r>
            <a:r>
              <a:rPr lang="en-US" sz="2000" dirty="0" smtClean="0"/>
              <a:t>5 </a:t>
            </a:r>
            <a:r>
              <a:rPr lang="th-TH" sz="2000" dirty="0" smtClean="0"/>
              <a:t>ภาค ช่วยสนับสนุนเป็นพี่เลี้ยงให้กับ รพ ต่างๆให้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marL="344488" lvl="1" indent="-227013">
              <a:buFont typeface="Arial" panose="020B0604020202020204" pitchFamily="34" charset="0"/>
              <a:buChar char="•"/>
            </a:pPr>
            <a:r>
              <a:rPr lang="th-TH" sz="2000" dirty="0" smtClean="0"/>
              <a:t>ทารกที่ติดเชื้อเอชไอวีเข้าถึงยาต้านไวรัสและเริ่มการรักษาโดยเร็ว</a:t>
            </a:r>
            <a:endParaRPr lang="en-US" sz="2000" dirty="0" smtClean="0"/>
          </a:p>
          <a:p>
            <a:pPr marL="344488" lvl="1" indent="-227013">
              <a:buFont typeface="Arial" panose="020B0604020202020204" pitchFamily="34" charset="0"/>
              <a:buChar char="•"/>
            </a:pPr>
            <a:r>
              <a:rPr lang="th-TH" sz="2000" dirty="0" smtClean="0"/>
              <a:t>ลดระยะเวลาที่ใช้ในการเริ่มยา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marL="344488" lvl="1" indent="-227013">
              <a:buFont typeface="Arial" panose="020B0604020202020204" pitchFamily="34" charset="0"/>
              <a:buChar char="•"/>
            </a:pPr>
            <a:r>
              <a:rPr lang="th-TH" sz="2000" dirty="0" smtClean="0"/>
              <a:t>มีวินัยการกินยาต้านไวรัสที่ดีและรับการรักษาต่อเนื่อง</a:t>
            </a:r>
            <a:endParaRPr lang="en-US" sz="2000" dirty="0" smtClean="0"/>
          </a:p>
        </p:txBody>
      </p:sp>
      <p:sp>
        <p:nvSpPr>
          <p:cNvPr id="8" name="Up Arrow 7"/>
          <p:cNvSpPr/>
          <p:nvPr/>
        </p:nvSpPr>
        <p:spPr>
          <a:xfrm rot="5400000">
            <a:off x="7405886" y="1661914"/>
            <a:ext cx="381000" cy="2575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24800" y="1314271"/>
            <a:ext cx="10668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Link to latent reservoir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/>
          <p:cNvCxnSpPr/>
          <p:nvPr/>
        </p:nvCxnSpPr>
        <p:spPr>
          <a:xfrm>
            <a:off x="8101297" y="2398854"/>
            <a:ext cx="0" cy="2554146"/>
          </a:xfrm>
          <a:prstGeom prst="straightConnector1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198796" y="1328144"/>
            <a:ext cx="2992670" cy="8727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PCR Labs Network/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มช.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h-TH" sz="1600" b="1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 </a:t>
            </a:r>
            <a:r>
              <a:rPr lang="en-US" sz="1600" b="1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HIV DNA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PCR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6507611" y="1447800"/>
            <a:ext cx="2394140" cy="95044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Cordia New" pitchFamily="34" charset="-34"/>
              </a:rPr>
              <a:t>สำนักโรคเอดส์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Arial" pitchFamily="34" charset="0"/>
              <a:cs typeface="Cordia New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h-TH" sz="1600" b="1" dirty="0" smtClean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บริหารจัดการ/ออกแนวทางการรักษา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417449" y="1458359"/>
            <a:ext cx="2399298" cy="1121431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h-TH" sz="2400" b="1" dirty="0" smtClean="0">
                <a:solidFill>
                  <a:srgbClr val="002060"/>
                </a:solidFill>
                <a:latin typeface="Calibri" pitchFamily="34" charset="0"/>
                <a:cs typeface="Cordia New" pitchFamily="34" charset="-34"/>
              </a:rPr>
              <a:t>สำนักส่งเสริมสุขภาพ</a:t>
            </a: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ordia New" pitchFamily="34" charset="-34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th-TH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Arial" pitchFamily="34" charset="0"/>
                <a:cs typeface="Cordia New" pitchFamily="34" charset="-34"/>
              </a:rPr>
              <a:t>สนับสนุน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Arial" pitchFamily="34" charset="0"/>
                <a:cs typeface="Cordia New" pitchFamily="34" charset="-34"/>
              </a:rPr>
              <a:t>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Arial" pitchFamily="34" charset="0"/>
                <a:cs typeface="Cordia New" pitchFamily="34" charset="-34"/>
              </a:rPr>
              <a:t>Early ANC,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Arial" pitchFamily="34" charset="0"/>
                <a:cs typeface="Cordia New" pitchFamily="34" charset="-34"/>
              </a:rPr>
              <a:t>PMTCT, EID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Arial" pitchFamily="34" charset="0"/>
              <a:cs typeface="Cordia New" pitchFamily="34" charset="-34"/>
            </a:endParaRPr>
          </a:p>
        </p:txBody>
      </p:sp>
      <p:sp>
        <p:nvSpPr>
          <p:cNvPr id="34" name="Text Box 1"/>
          <p:cNvSpPr txBox="1">
            <a:spLocks noChangeArrowheads="1"/>
          </p:cNvSpPr>
          <p:nvPr/>
        </p:nvSpPr>
        <p:spPr bwMode="auto">
          <a:xfrm>
            <a:off x="6610396" y="3767031"/>
            <a:ext cx="2236764" cy="6510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Cordia New" pitchFamily="34" charset="-34"/>
              </a:rPr>
              <a:t>Regional Case Manager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Cordia New" pitchFamily="34" charset="-34"/>
              </a:rPr>
              <a:t>(R-CM)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Text Box 1"/>
          <p:cNvSpPr txBox="1">
            <a:spLocks noChangeArrowheads="1"/>
          </p:cNvSpPr>
          <p:nvPr/>
        </p:nvSpPr>
        <p:spPr bwMode="auto">
          <a:xfrm>
            <a:off x="3198796" y="3882847"/>
            <a:ext cx="3019966" cy="5817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2">
                <a:lumMod val="75000"/>
              </a:schemeClr>
            </a:solidFill>
            <a:prstDash val="sys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" pitchFamily="34" charset="0"/>
                <a:cs typeface="Cordia New" pitchFamily="34" charset="-34"/>
              </a:rPr>
              <a:t>Hospital Case Manager (H-CM)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17448" y="6282154"/>
            <a:ext cx="8457007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</a:rPr>
              <a:t>คณะที่ปรึกษาโครงการฯ (จากกรม หน่วยงาน และนักวิชาการที่เกี่ยวข้อง)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7" name="Title 139"/>
          <p:cNvSpPr>
            <a:spLocks noGrp="1"/>
          </p:cNvSpPr>
          <p:nvPr>
            <p:ph type="title"/>
          </p:nvPr>
        </p:nvSpPr>
        <p:spPr>
          <a:xfrm>
            <a:off x="276225" y="110859"/>
            <a:ext cx="8591550" cy="574941"/>
          </a:xfrm>
        </p:spPr>
        <p:txBody>
          <a:bodyPr>
            <a:noAutofit/>
          </a:bodyPr>
          <a:lstStyle/>
          <a:p>
            <a:pPr algn="ctr"/>
            <a:r>
              <a:rPr lang="th-TH" sz="2400" b="1" dirty="0" smtClean="0"/>
              <a:t>เครือข่ายจัดการเชิงรุกเพื่อยุติการถ่ายทอดเชื้อฯจากแม่สู่ลูกและเริ่มยาต้านไวรัสแก่ทารกให้เร็วที่สุด</a:t>
            </a:r>
            <a:endParaRPr lang="en-US" sz="2400" b="1" dirty="0"/>
          </a:p>
        </p:txBody>
      </p:sp>
      <p:cxnSp>
        <p:nvCxnSpPr>
          <p:cNvPr id="30" name="Straight Arrow Connector 29"/>
          <p:cNvCxnSpPr>
            <a:stCxn id="34" idx="1"/>
          </p:cNvCxnSpPr>
          <p:nvPr/>
        </p:nvCxnSpPr>
        <p:spPr>
          <a:xfrm flipH="1" flipV="1">
            <a:off x="6191466" y="4092557"/>
            <a:ext cx="418930" cy="1"/>
          </a:xfrm>
          <a:prstGeom prst="straightConnector1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2"/>
            <a:endCxn id="134" idx="0"/>
          </p:cNvCxnSpPr>
          <p:nvPr/>
        </p:nvCxnSpPr>
        <p:spPr>
          <a:xfrm>
            <a:off x="4695131" y="2200844"/>
            <a:ext cx="13648" cy="16820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Decision 37"/>
          <p:cNvSpPr/>
          <p:nvPr/>
        </p:nvSpPr>
        <p:spPr>
          <a:xfrm>
            <a:off x="1124851" y="4887094"/>
            <a:ext cx="7176448" cy="950655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Cordia New" pitchFamily="34" charset="-34"/>
              </a:rPr>
              <a:t>ให้การป้องกัน/รักษาตามแนวทางฯ ปี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Cordia New" pitchFamily="34" charset="-34"/>
              </a:rPr>
              <a:t>2557</a:t>
            </a:r>
            <a:endParaRPr lang="en-US" sz="2400" dirty="0">
              <a:solidFill>
                <a:schemeClr val="tx1"/>
              </a:solidFill>
              <a:latin typeface="Calibri" pitchFamily="34" charset="0"/>
              <a:ea typeface="Arial" pitchFamily="34" charset="0"/>
              <a:cs typeface="Cordia New" pitchFamily="34" charset="-34"/>
            </a:endParaRPr>
          </a:p>
        </p:txBody>
      </p:sp>
      <p:cxnSp>
        <p:nvCxnSpPr>
          <p:cNvPr id="52" name="Straight Arrow Connector 51"/>
          <p:cNvCxnSpPr>
            <a:stCxn id="134" idx="2"/>
            <a:endCxn id="38" idx="0"/>
          </p:cNvCxnSpPr>
          <p:nvPr/>
        </p:nvCxnSpPr>
        <p:spPr>
          <a:xfrm>
            <a:off x="4708779" y="4464633"/>
            <a:ext cx="4296" cy="4224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 Box 1"/>
          <p:cNvSpPr txBox="1">
            <a:spLocks noChangeArrowheads="1"/>
          </p:cNvSpPr>
          <p:nvPr/>
        </p:nvSpPr>
        <p:spPr bwMode="auto">
          <a:xfrm>
            <a:off x="433860" y="768339"/>
            <a:ext cx="2399298" cy="571501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" pitchFamily="34" charset="0"/>
                <a:cs typeface="Cordia New" pitchFamily="34" charset="-34"/>
              </a:rPr>
              <a:t>กรมอนามัย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1"/>
          <p:cNvSpPr txBox="1">
            <a:spLocks noChangeArrowheads="1"/>
          </p:cNvSpPr>
          <p:nvPr/>
        </p:nvSpPr>
        <p:spPr bwMode="auto">
          <a:xfrm>
            <a:off x="6480315" y="768339"/>
            <a:ext cx="2399298" cy="5715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กรมควบคุมโรค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Right Brace 62"/>
          <p:cNvSpPr/>
          <p:nvPr/>
        </p:nvSpPr>
        <p:spPr>
          <a:xfrm rot="5400000">
            <a:off x="4571998" y="1981203"/>
            <a:ext cx="228601" cy="80010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Elbow Connector 83"/>
          <p:cNvCxnSpPr>
            <a:endCxn id="26" idx="0"/>
          </p:cNvCxnSpPr>
          <p:nvPr/>
        </p:nvCxnSpPr>
        <p:spPr>
          <a:xfrm>
            <a:off x="4713076" y="2735523"/>
            <a:ext cx="1750443" cy="336668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 Box 1"/>
          <p:cNvSpPr txBox="1">
            <a:spLocks noChangeArrowheads="1"/>
          </p:cNvSpPr>
          <p:nvPr/>
        </p:nvSpPr>
        <p:spPr bwMode="auto">
          <a:xfrm>
            <a:off x="3198796" y="747381"/>
            <a:ext cx="2821004" cy="4718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" pitchFamily="34" charset="0"/>
                <a:cs typeface="Cordia New" pitchFamily="34" charset="-34"/>
              </a:rPr>
              <a:t>กรมวิทยาศาตร์การแพทย์</a:t>
            </a:r>
            <a:endParaRPr kumimoji="0" lang="en-US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 Box 1"/>
          <p:cNvSpPr txBox="1">
            <a:spLocks noChangeArrowheads="1"/>
          </p:cNvSpPr>
          <p:nvPr/>
        </p:nvSpPr>
        <p:spPr bwMode="auto">
          <a:xfrm>
            <a:off x="520944" y="2909433"/>
            <a:ext cx="2146056" cy="193111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th-TH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ติดตามการคลอด/การตรวจเลือดเด็ก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7" name="Straight Arrow Connector 86"/>
          <p:cNvCxnSpPr>
            <a:stCxn id="28" idx="2"/>
            <a:endCxn id="105" idx="0"/>
          </p:cNvCxnSpPr>
          <p:nvPr/>
        </p:nvCxnSpPr>
        <p:spPr>
          <a:xfrm flipH="1">
            <a:off x="1593972" y="2579790"/>
            <a:ext cx="23126" cy="3296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821636" y="4418084"/>
            <a:ext cx="0" cy="53491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34" idx="1"/>
          </p:cNvCxnSpPr>
          <p:nvPr/>
        </p:nvCxnSpPr>
        <p:spPr>
          <a:xfrm>
            <a:off x="2667000" y="4173740"/>
            <a:ext cx="53179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5105401" y="3072191"/>
            <a:ext cx="2716236" cy="4718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DMSc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Case Manager</a:t>
            </a: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934200" y="3544010"/>
            <a:ext cx="0" cy="2230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279299" y="4933643"/>
            <a:ext cx="1662751" cy="8575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Latent Reservoir research</a:t>
            </a:r>
            <a:endParaRPr lang="th-TH" dirty="0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33158" y="2730974"/>
            <a:ext cx="1662751" cy="8575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AIDS experts/ RAC/ </a:t>
            </a:r>
            <a:r>
              <a:rPr lang="th-TH" dirty="0" smtClean="0">
                <a:solidFill>
                  <a:schemeClr val="tx1"/>
                </a:solidFill>
              </a:rPr>
              <a:t>ที่ปรึกษาในพื้นที่</a:t>
            </a:r>
          </a:p>
        </p:txBody>
      </p:sp>
      <p:cxnSp>
        <p:nvCxnSpPr>
          <p:cNvPr id="3" name="Straight Arrow Connector 2"/>
          <p:cNvCxnSpPr>
            <a:stCxn id="29" idx="2"/>
          </p:cNvCxnSpPr>
          <p:nvPr/>
        </p:nvCxnSpPr>
        <p:spPr>
          <a:xfrm flipH="1">
            <a:off x="3664533" y="3588532"/>
            <a:ext cx="1" cy="247766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6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HHSTP_PPT_dark(">
  <a:themeElements>
    <a:clrScheme name="CGH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AA9C8F"/>
      </a:accent1>
      <a:accent2>
        <a:srgbClr val="C59217"/>
      </a:accent2>
      <a:accent3>
        <a:srgbClr val="5B8F22"/>
      </a:accent3>
      <a:accent4>
        <a:srgbClr val="96172E"/>
      </a:accent4>
      <a:accent5>
        <a:srgbClr val="532E60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28170</TotalTime>
  <Words>2233</Words>
  <Application>Microsoft Office PowerPoint</Application>
  <PresentationFormat>On-screen Show (4:3)</PresentationFormat>
  <Paragraphs>338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NCHHSTP_PPT_dark(</vt:lpstr>
      <vt:lpstr>Active Case Management for eMTCT &amp; Early ART in HIV-infected Infants for HIV Cure (ACC)</vt:lpstr>
      <vt:lpstr>หัวข้อ</vt:lpstr>
      <vt:lpstr>การจัดการเชิงรุกฯ คืออะไร</vt:lpstr>
      <vt:lpstr>ทำไมต้องจัดการเชิงรุก (I)</vt:lpstr>
      <vt:lpstr>ทำไมต้องจัดการเชิงรุก (II)</vt:lpstr>
      <vt:lpstr>การดำเนินงานเชิงรุกทำอย่างไร</vt:lpstr>
      <vt:lpstr>PowerPoint Presentation</vt:lpstr>
      <vt:lpstr>กิจกรรมในโครงการ ACC</vt:lpstr>
      <vt:lpstr>เครือข่ายจัดการเชิงรุกเพื่อยุติการถ่ายทอดเชื้อฯจากแม่สู่ลูกและเริ่มยาต้านไวรัสแก่ทารกให้เร็วที่สุด</vt:lpstr>
      <vt:lpstr>การจัดการเชิงรุกเพื่อ eMTCT &amp; Early ART </vt:lpstr>
      <vt:lpstr>Active Case Management</vt:lpstr>
      <vt:lpstr>การแจ้งเตือนเและประสานงานเมื่อพบเด็ก PCR บวก  ของ Core Group CMs</vt:lpstr>
      <vt:lpstr>การประเมินความเสี่ยงต่อการถ่ายทอดเชื้อฯจากแม่-ลูก และการดูแลทารกที่คลอดจากแม่ติดเชื้อฯ</vt:lpstr>
      <vt:lpstr>การประเมินและจัดการความเสี่ยงของทารกฯ  ที่จะไม่มารับการวินิจฉัยเร็ว</vt:lpstr>
      <vt:lpstr>การจัดการเชิงรุกฯ ทารกที PCR บวก</vt:lpstr>
      <vt:lpstr>PowerPoint Presentation</vt:lpstr>
      <vt:lpstr>จดหมายทางการ ชี้แจงแนวทางจัดการเชิงรุก</vt:lpstr>
      <vt:lpstr>เครื่องมือช่วยสำหรับการจัดการเชิงรุก</vt:lpstr>
      <vt:lpstr>ใบส่งตรวจ PCR ที่แรกเกิดส่งกรมวิทย์ฯ</vt:lpstr>
      <vt:lpstr>PowerPoint Presentation</vt:lpstr>
      <vt:lpstr>แบบฟอร์มรายงานสาเหตุการติดเชื้อเอชไอวีในทารกรายใหม่</vt:lpstr>
      <vt:lpstr>แบบฟอร์มรายงานสาเหตุการเสียชีวิตในทารกที่ติดเชื้อเอชไอวี</vt:lpstr>
      <vt:lpstr>ผลการดำเนินงานเชิงรุกฯ สค 57-กพ 58</vt:lpstr>
      <vt:lpstr>ข้อมูลเด็กเกิดจากแม่เอชไอวี และการตรวจ PCR (สค 57-กพ 58)</vt:lpstr>
      <vt:lpstr>PowerPoint Presentation</vt:lpstr>
      <vt:lpstr>Age at ART Initiation (Aug 14-Feb 15)  as of 1 Mar, 15</vt:lpstr>
      <vt:lpstr>PCR Positive Infants (N=56)</vt:lpstr>
      <vt:lpstr>สรุป</vt:lpstr>
      <vt:lpstr>PMTCT – HIV Related Websites </vt:lpstr>
      <vt:lpstr>Case Manager ส่วนกลาง</vt:lpstr>
      <vt:lpstr>ขอบคุณแทนเด็กๆที่จะปลอดภัยจากเชื้อการติดเชื้อเอชไอวี</vt:lpstr>
    </vt:vector>
  </TitlesOfParts>
  <Company>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Thananda</dc:creator>
  <cp:lastModifiedBy>Rangsima Lolekha</cp:lastModifiedBy>
  <cp:revision>253</cp:revision>
  <dcterms:created xsi:type="dcterms:W3CDTF">2014-04-08T03:41:27Z</dcterms:created>
  <dcterms:modified xsi:type="dcterms:W3CDTF">2015-04-27T09:41:52Z</dcterms:modified>
</cp:coreProperties>
</file>